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80" r:id="rId5"/>
    <p:sldId id="281" r:id="rId6"/>
    <p:sldId id="282" r:id="rId7"/>
    <p:sldId id="305" r:id="rId8"/>
    <p:sldId id="260" r:id="rId9"/>
    <p:sldId id="283" r:id="rId10"/>
    <p:sldId id="285" r:id="rId11"/>
    <p:sldId id="263" r:id="rId12"/>
    <p:sldId id="289" r:id="rId13"/>
    <p:sldId id="290" r:id="rId14"/>
    <p:sldId id="312" r:id="rId15"/>
    <p:sldId id="311" r:id="rId16"/>
    <p:sldId id="293" r:id="rId17"/>
    <p:sldId id="313" r:id="rId18"/>
    <p:sldId id="308" r:id="rId19"/>
    <p:sldId id="304" r:id="rId20"/>
    <p:sldId id="309" r:id="rId21"/>
    <p:sldId id="269" r:id="rId22"/>
    <p:sldId id="270" r:id="rId23"/>
    <p:sldId id="306" r:id="rId24"/>
    <p:sldId id="272" r:id="rId25"/>
  </p:sldIdLst>
  <p:sldSz cx="18288000" cy="10287000"/>
  <p:notesSz cx="6858000" cy="9144000"/>
  <p:embeddedFontLst>
    <p:embeddedFont>
      <p:font typeface="Arial Nova Cond Light" panose="020B030602020202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Garamond" panose="02020404030301010803" pitchFamily="18" charset="0"/>
      <p:regular r:id="rId31"/>
      <p:bold r:id="rId32"/>
      <p:italic r:id="rId33"/>
    </p:embeddedFont>
    <p:embeddedFont>
      <p:font typeface="Telegraf" panose="020B0604020202020204" charset="0"/>
      <p:regular r:id="rId34"/>
    </p:embeddedFont>
    <p:embeddedFont>
      <p:font typeface="Telegraf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jV7gemVCEtBca4bXI1XdA==" hashData="wsK1fP21f2Ylcf0tC4OyA1lRGofB5bkGKly/9D+wqrhMekW9nzmKlejxhiTpqX1A6q8vErNJ7Hn+VLVKv1cfH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66121F"/>
    <a:srgbClr val="17A1A5"/>
    <a:srgbClr val="FFFFFF"/>
    <a:srgbClr val="006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3" autoAdjust="0"/>
    <p:restoredTop sz="87582" autoAdjust="0"/>
  </p:normalViewPr>
  <p:slideViewPr>
    <p:cSldViewPr>
      <p:cViewPr varScale="1">
        <p:scale>
          <a:sx n="48" d="100"/>
          <a:sy n="48" d="100"/>
        </p:scale>
        <p:origin x="138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122630A-6730-702D-1F32-302277CD5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F67CF2-83B0-79FC-55DE-AC21E72694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C9B49-AFC5-42C7-BD96-F88B835D02CD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043B83-74E1-4E02-CEFE-8CA1D60454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9C450A-04F7-5BC9-1723-B3F5980851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8F454-DC82-42F5-9A1E-C04F6F1E7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145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D02F9-6677-44E6-9823-74337C1D0609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FAF6-8475-45E1-8352-044A848C7E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68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FAF6-8475-45E1-8352-044A848C7E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64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FAF6-8475-45E1-8352-044A848C7E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8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DF01-AADC-47E9-870B-2A4BFFC20760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97A5-66E0-4C68-87F4-970263FC7BAB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AD6C-31A1-416C-A0B2-371CA0ACE62F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D9FE-C859-4E13-A09D-3D467D55DA67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DCBB-F33C-42FD-B4C4-666E80DD3D5F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F793-34C5-4A9A-B8BC-FB0A9061A1A0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D24C6-4D01-4381-9090-228D17929AFF}" type="datetime1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0074-A673-4FF7-837C-9ABC5944F9B7}" type="datetime1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9070-44D9-4F01-89ED-95BC483C7D96}" type="datetime1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06CC-47D7-4395-B533-67D3FE0B902B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F18A-A3EA-4AF2-9CA9-CB139914E548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FF774-6447-4CE8-8D55-9BC2B6777841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9.sv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sv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7.sv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image" Target="../media/image7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video" Target="../media/media4.mp4"/><Relationship Id="rId7" Type="http://schemas.openxmlformats.org/officeDocument/2006/relationships/image" Target="../media/image8.png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video" Target="../media/media5.mp4"/><Relationship Id="rId10" Type="http://schemas.openxmlformats.org/officeDocument/2006/relationships/image" Target="../media/image44.png"/><Relationship Id="rId4" Type="http://schemas.microsoft.com/office/2007/relationships/media" Target="../media/media5.mp4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video" Target="../media/media6.mp4"/><Relationship Id="rId7" Type="http://schemas.openxmlformats.org/officeDocument/2006/relationships/image" Target="../media/image8.png"/><Relationship Id="rId2" Type="http://schemas.microsoft.com/office/2007/relationships/media" Target="../media/media6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5" Type="http://schemas.openxmlformats.org/officeDocument/2006/relationships/video" Target="../media/media7.mp4"/><Relationship Id="rId10" Type="http://schemas.openxmlformats.org/officeDocument/2006/relationships/image" Target="../media/image46.png"/><Relationship Id="rId4" Type="http://schemas.microsoft.com/office/2007/relationships/media" Target="../media/media7.mp4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.ti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9.sv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image" Target="../media/image9.sv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3.mp4"/><Relationship Id="rId7" Type="http://schemas.openxmlformats.org/officeDocument/2006/relationships/image" Target="../media/image9.sv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sv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png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17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46903" y="3160473"/>
            <a:ext cx="11810023" cy="10461246"/>
          </a:xfrm>
          <a:custGeom>
            <a:avLst/>
            <a:gdLst/>
            <a:ahLst/>
            <a:cxnLst/>
            <a:rect l="l" t="t" r="r" b="b"/>
            <a:pathLst>
              <a:path w="11810023" h="10461246">
                <a:moveTo>
                  <a:pt x="0" y="0"/>
                </a:moveTo>
                <a:lnTo>
                  <a:pt x="11810023" y="0"/>
                </a:lnTo>
                <a:lnTo>
                  <a:pt x="11810023" y="10461246"/>
                </a:lnTo>
                <a:lnTo>
                  <a:pt x="0" y="10461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069103" y="4584774"/>
            <a:ext cx="6073998" cy="1671928"/>
            <a:chOff x="0" y="6350"/>
            <a:chExt cx="8098664" cy="2229237"/>
          </a:xfrm>
        </p:grpSpPr>
        <p:sp>
          <p:nvSpPr>
            <p:cNvPr id="4" name="AutoShape 4"/>
            <p:cNvSpPr/>
            <p:nvPr/>
          </p:nvSpPr>
          <p:spPr>
            <a:xfrm>
              <a:off x="0" y="6350"/>
              <a:ext cx="8098664" cy="0"/>
            </a:xfrm>
            <a:prstGeom prst="line">
              <a:avLst/>
            </a:prstGeom>
            <a:ln w="12700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95813"/>
              <a:ext cx="8098664" cy="739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E15269"/>
                  </a:solidFill>
                  <a:latin typeface="Telegraf"/>
                </a:rPr>
                <a:t>DEPARTMENT OF COMUPUTER, CONTROL AND MANAGMENT ENGINEERING ANTONIO RUBERTI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5871"/>
              <a:ext cx="8098664" cy="109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en-US" sz="2500" dirty="0">
                  <a:solidFill>
                    <a:srgbClr val="F4F4F4"/>
                  </a:solidFill>
                  <a:latin typeface="Telegraf"/>
                </a:rPr>
                <a:t>Students: Simone Orelli, Antonio Rapuano, Francesco Russo.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6447816"/>
            <a:ext cx="6073998" cy="600684"/>
            <a:chOff x="0" y="6350"/>
            <a:chExt cx="8098664" cy="800912"/>
          </a:xfrm>
        </p:grpSpPr>
        <p:sp>
          <p:nvSpPr>
            <p:cNvPr id="8" name="AutoShape 8"/>
            <p:cNvSpPr/>
            <p:nvPr/>
          </p:nvSpPr>
          <p:spPr>
            <a:xfrm>
              <a:off x="0" y="6350"/>
              <a:ext cx="8098664" cy="0"/>
            </a:xfrm>
            <a:prstGeom prst="line">
              <a:avLst/>
            </a:prstGeom>
            <a:ln w="12700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5870"/>
              <a:ext cx="8098664" cy="55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en-US" sz="2500">
                  <a:solidFill>
                    <a:srgbClr val="F4F4F4"/>
                  </a:solidFill>
                  <a:latin typeface="Telegraf"/>
                </a:rPr>
                <a:t>Professor: Claudia Califano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84008" y="7745652"/>
            <a:ext cx="4741861" cy="1969848"/>
          </a:xfrm>
          <a:custGeom>
            <a:avLst/>
            <a:gdLst/>
            <a:ahLst/>
            <a:cxnLst/>
            <a:rect l="l" t="t" r="r" b="b"/>
            <a:pathLst>
              <a:path w="4741861" h="1969848">
                <a:moveTo>
                  <a:pt x="0" y="0"/>
                </a:moveTo>
                <a:lnTo>
                  <a:pt x="4741861" y="0"/>
                </a:lnTo>
                <a:lnTo>
                  <a:pt x="4741861" y="1969848"/>
                </a:lnTo>
                <a:lnTo>
                  <a:pt x="0" y="1969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990600" y="876300"/>
            <a:ext cx="14859000" cy="1294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9"/>
              </a:lnSpc>
            </a:pPr>
            <a:r>
              <a:rPr lang="en-US" sz="7000" dirty="0">
                <a:solidFill>
                  <a:srgbClr val="F4F4F4"/>
                </a:solidFill>
                <a:latin typeface="Telegraf"/>
              </a:rPr>
              <a:t>Two Wheels Self-balancing Robot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9103" y="2247900"/>
            <a:ext cx="1251565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E15269"/>
                </a:solidFill>
                <a:latin typeface="Telegraf"/>
              </a:rPr>
              <a:t>Digital Control Systems</a:t>
            </a:r>
          </a:p>
        </p:txBody>
      </p:sp>
      <p:sp>
        <p:nvSpPr>
          <p:cNvPr id="13" name="Freeform 13"/>
          <p:cNvSpPr/>
          <p:nvPr/>
        </p:nvSpPr>
        <p:spPr>
          <a:xfrm>
            <a:off x="8763000" y="4533900"/>
            <a:ext cx="15228862" cy="15228862"/>
          </a:xfrm>
          <a:custGeom>
            <a:avLst/>
            <a:gdLst/>
            <a:ahLst/>
            <a:cxnLst/>
            <a:rect l="l" t="t" r="r" b="b"/>
            <a:pathLst>
              <a:path w="15228862" h="15228862">
                <a:moveTo>
                  <a:pt x="0" y="0"/>
                </a:moveTo>
                <a:lnTo>
                  <a:pt x="15228862" y="0"/>
                </a:lnTo>
                <a:lnTo>
                  <a:pt x="15228862" y="15228863"/>
                </a:lnTo>
                <a:lnTo>
                  <a:pt x="0" y="15228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E2564B3-0F8D-F301-2AF1-D49DBD276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5" y="3337560"/>
            <a:ext cx="8258175" cy="6606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95">
        <p159:morph option="byObject"/>
      </p:transition>
    </mc:Choice>
    <mc:Fallback xmlns="">
      <p:transition spd="slow" advTm="69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508461" y="2474452"/>
            <a:ext cx="6851011" cy="0"/>
          </a:xfrm>
          <a:prstGeom prst="line">
            <a:avLst/>
          </a:prstGeom>
          <a:ln w="9174" cap="flat">
            <a:solidFill>
              <a:srgbClr val="66121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7C743F2-89EF-0BC8-39E1-37DB9F22C063}"/>
                  </a:ext>
                </a:extLst>
              </p:cNvPr>
              <p:cNvSpPr txBox="1"/>
              <p:nvPr/>
            </p:nvSpPr>
            <p:spPr>
              <a:xfrm>
                <a:off x="2496803" y="8579703"/>
                <a:ext cx="127234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Telegraf" panose="020B0604020202020204" charset="0"/>
                  </a:rPr>
                  <a:t>The TWSBR is an </a:t>
                </a:r>
                <a:r>
                  <a:rPr lang="en-GB" sz="2400" b="1" dirty="0">
                    <a:latin typeface="Telegraf" panose="020B0604020202020204" charset="0"/>
                  </a:rPr>
                  <a:t>unstable </a:t>
                </a:r>
                <a:r>
                  <a:rPr lang="en-GB" sz="2400" dirty="0">
                    <a:latin typeface="Telegraf" panose="020B0604020202020204" charset="0"/>
                  </a:rPr>
                  <a:t>system because its transfer function has an unstable pole in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=6.915</m:t>
                    </m:r>
                  </m:oMath>
                </a14:m>
                <a:r>
                  <a:rPr lang="en-US" sz="2400" dirty="0">
                    <a:latin typeface="Telegraf" panose="020B06040202020202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7C743F2-89EF-0BC8-39E1-37DB9F22C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803" y="8579703"/>
                <a:ext cx="12723492" cy="830997"/>
              </a:xfrm>
              <a:prstGeom prst="rect">
                <a:avLst/>
              </a:prstGeom>
              <a:blipFill>
                <a:blip r:embed="rId5"/>
                <a:stretch>
                  <a:fillRect l="-671" t="-5839" r="-24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7">
            <a:extLst>
              <a:ext uri="{FF2B5EF4-FFF2-40B4-BE49-F238E27FC236}">
                <a16:creationId xmlns:a16="http://schemas.microsoft.com/office/drawing/2014/main" id="{2572E6D5-0C27-CCDF-E2F4-03338B81F606}"/>
              </a:ext>
            </a:extLst>
          </p:cNvPr>
          <p:cNvGrpSpPr/>
          <p:nvPr/>
        </p:nvGrpSpPr>
        <p:grpSpPr>
          <a:xfrm>
            <a:off x="2545224" y="7537226"/>
            <a:ext cx="2601431" cy="875842"/>
            <a:chOff x="0" y="0"/>
            <a:chExt cx="1926731" cy="230622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15D6CB93-F90D-E3AF-1C70-026B411612BF}"/>
                </a:ext>
              </a:extLst>
            </p:cNvPr>
            <p:cNvSpPr/>
            <p:nvPr/>
          </p:nvSpPr>
          <p:spPr>
            <a:xfrm>
              <a:off x="0" y="0"/>
              <a:ext cx="1926731" cy="230622"/>
            </a:xfrm>
            <a:custGeom>
              <a:avLst/>
              <a:gdLst/>
              <a:ahLst/>
              <a:cxnLst/>
              <a:rect l="l" t="t" r="r" b="b"/>
              <a:pathLst>
                <a:path w="1926731" h="230622">
                  <a:moveTo>
                    <a:pt x="53960" y="0"/>
                  </a:moveTo>
                  <a:lnTo>
                    <a:pt x="1872771" y="0"/>
                  </a:lnTo>
                  <a:cubicBezTo>
                    <a:pt x="1887082" y="0"/>
                    <a:pt x="1900807" y="5685"/>
                    <a:pt x="1910926" y="15805"/>
                  </a:cubicBezTo>
                  <a:cubicBezTo>
                    <a:pt x="1921046" y="25924"/>
                    <a:pt x="1926731" y="39649"/>
                    <a:pt x="1926731" y="53960"/>
                  </a:cubicBezTo>
                  <a:lnTo>
                    <a:pt x="1926731" y="176662"/>
                  </a:lnTo>
                  <a:cubicBezTo>
                    <a:pt x="1926731" y="190973"/>
                    <a:pt x="1921046" y="204698"/>
                    <a:pt x="1910926" y="214818"/>
                  </a:cubicBezTo>
                  <a:cubicBezTo>
                    <a:pt x="1900807" y="224937"/>
                    <a:pt x="1887082" y="230622"/>
                    <a:pt x="1872771" y="230622"/>
                  </a:cubicBezTo>
                  <a:lnTo>
                    <a:pt x="53960" y="230622"/>
                  </a:lnTo>
                  <a:cubicBezTo>
                    <a:pt x="24159" y="230622"/>
                    <a:pt x="0" y="206463"/>
                    <a:pt x="0" y="176662"/>
                  </a:cubicBezTo>
                  <a:lnTo>
                    <a:pt x="0" y="53960"/>
                  </a:lnTo>
                  <a:cubicBezTo>
                    <a:pt x="0" y="24159"/>
                    <a:pt x="24159" y="0"/>
                    <a:pt x="53960" y="0"/>
                  </a:cubicBezTo>
                  <a:close/>
                </a:path>
              </a:pathLst>
            </a:custGeom>
            <a:solidFill>
              <a:srgbClr val="66121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0C3CFF15-860B-B055-C598-762CD2D3E2E5}"/>
                </a:ext>
              </a:extLst>
            </p:cNvPr>
            <p:cNvSpPr txBox="1"/>
            <p:nvPr/>
          </p:nvSpPr>
          <p:spPr>
            <a:xfrm>
              <a:off x="0" y="-28575"/>
              <a:ext cx="1926731" cy="259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7" name="TextBox 13">
            <a:extLst>
              <a:ext uri="{FF2B5EF4-FFF2-40B4-BE49-F238E27FC236}">
                <a16:creationId xmlns:a16="http://schemas.microsoft.com/office/drawing/2014/main" id="{9C6F5D9B-67EF-6DAA-D345-FBDD4D783755}"/>
              </a:ext>
            </a:extLst>
          </p:cNvPr>
          <p:cNvSpPr txBox="1"/>
          <p:nvPr/>
        </p:nvSpPr>
        <p:spPr>
          <a:xfrm>
            <a:off x="2479655" y="7632309"/>
            <a:ext cx="2667000" cy="626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3720" dirty="0">
                <a:solidFill>
                  <a:srgbClr val="FFFFFF"/>
                </a:solidFill>
                <a:latin typeface="Telegraf Bold"/>
              </a:rPr>
              <a:t>Stability</a:t>
            </a: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C55CE178-93AA-B6B2-D9C7-3CF540E4120D}"/>
              </a:ext>
            </a:extLst>
          </p:cNvPr>
          <p:cNvGrpSpPr/>
          <p:nvPr/>
        </p:nvGrpSpPr>
        <p:grpSpPr>
          <a:xfrm>
            <a:off x="2508461" y="1500659"/>
            <a:ext cx="6851011" cy="984287"/>
            <a:chOff x="0" y="0"/>
            <a:chExt cx="9134682" cy="1312383"/>
          </a:xfrm>
        </p:grpSpPr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E7C76457-1202-6392-931B-7BDCBDFC8F4F}"/>
                </a:ext>
              </a:extLst>
            </p:cNvPr>
            <p:cNvSpPr txBox="1"/>
            <p:nvPr/>
          </p:nvSpPr>
          <p:spPr>
            <a:xfrm>
              <a:off x="2" y="57150"/>
              <a:ext cx="9134679" cy="1255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66121F"/>
                  </a:solidFill>
                  <a:latin typeface="Telegraf Bold"/>
                </a:rPr>
                <a:t>Model</a:t>
              </a:r>
            </a:p>
          </p:txBody>
        </p:sp>
        <p:sp>
          <p:nvSpPr>
            <p:cNvPr id="30" name="AutoShape 4">
              <a:extLst>
                <a:ext uri="{FF2B5EF4-FFF2-40B4-BE49-F238E27FC236}">
                  <a16:creationId xmlns:a16="http://schemas.microsoft.com/office/drawing/2014/main" id="{78BBD55E-838F-918A-34C3-645B50D79C04}"/>
                </a:ext>
              </a:extLst>
            </p:cNvPr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6" name="Group 7">
            <a:extLst>
              <a:ext uri="{FF2B5EF4-FFF2-40B4-BE49-F238E27FC236}">
                <a16:creationId xmlns:a16="http://schemas.microsoft.com/office/drawing/2014/main" id="{7923EE24-A142-4E25-9B32-3544913C4B76}"/>
              </a:ext>
            </a:extLst>
          </p:cNvPr>
          <p:cNvGrpSpPr/>
          <p:nvPr/>
        </p:nvGrpSpPr>
        <p:grpSpPr>
          <a:xfrm>
            <a:off x="2508461" y="2591258"/>
            <a:ext cx="7317212" cy="875842"/>
            <a:chOff x="0" y="0"/>
            <a:chExt cx="1926731" cy="230622"/>
          </a:xfrm>
        </p:grpSpPr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EA8E9541-560A-E4E4-0D14-410A9E011719}"/>
                </a:ext>
              </a:extLst>
            </p:cNvPr>
            <p:cNvSpPr/>
            <p:nvPr/>
          </p:nvSpPr>
          <p:spPr>
            <a:xfrm>
              <a:off x="0" y="0"/>
              <a:ext cx="1926731" cy="230622"/>
            </a:xfrm>
            <a:custGeom>
              <a:avLst/>
              <a:gdLst/>
              <a:ahLst/>
              <a:cxnLst/>
              <a:rect l="l" t="t" r="r" b="b"/>
              <a:pathLst>
                <a:path w="1926731" h="230622">
                  <a:moveTo>
                    <a:pt x="53960" y="0"/>
                  </a:moveTo>
                  <a:lnTo>
                    <a:pt x="1872771" y="0"/>
                  </a:lnTo>
                  <a:cubicBezTo>
                    <a:pt x="1887082" y="0"/>
                    <a:pt x="1900807" y="5685"/>
                    <a:pt x="1910926" y="15805"/>
                  </a:cubicBezTo>
                  <a:cubicBezTo>
                    <a:pt x="1921046" y="25924"/>
                    <a:pt x="1926731" y="39649"/>
                    <a:pt x="1926731" y="53960"/>
                  </a:cubicBezTo>
                  <a:lnTo>
                    <a:pt x="1926731" y="176662"/>
                  </a:lnTo>
                  <a:cubicBezTo>
                    <a:pt x="1926731" y="190973"/>
                    <a:pt x="1921046" y="204698"/>
                    <a:pt x="1910926" y="214818"/>
                  </a:cubicBezTo>
                  <a:cubicBezTo>
                    <a:pt x="1900807" y="224937"/>
                    <a:pt x="1887082" y="230622"/>
                    <a:pt x="1872771" y="230622"/>
                  </a:cubicBezTo>
                  <a:lnTo>
                    <a:pt x="53960" y="230622"/>
                  </a:lnTo>
                  <a:cubicBezTo>
                    <a:pt x="24159" y="230622"/>
                    <a:pt x="0" y="206463"/>
                    <a:pt x="0" y="176662"/>
                  </a:cubicBezTo>
                  <a:lnTo>
                    <a:pt x="0" y="53960"/>
                  </a:lnTo>
                  <a:cubicBezTo>
                    <a:pt x="0" y="24159"/>
                    <a:pt x="24159" y="0"/>
                    <a:pt x="53960" y="0"/>
                  </a:cubicBezTo>
                  <a:close/>
                </a:path>
              </a:pathLst>
            </a:custGeom>
            <a:solidFill>
              <a:srgbClr val="66121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CCFC7D71-7300-2CF9-36F3-96E06A411467}"/>
                </a:ext>
              </a:extLst>
            </p:cNvPr>
            <p:cNvSpPr txBox="1"/>
            <p:nvPr/>
          </p:nvSpPr>
          <p:spPr>
            <a:xfrm>
              <a:off x="0" y="-28575"/>
              <a:ext cx="1926731" cy="259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9" name="TextBox 13">
            <a:extLst>
              <a:ext uri="{FF2B5EF4-FFF2-40B4-BE49-F238E27FC236}">
                <a16:creationId xmlns:a16="http://schemas.microsoft.com/office/drawing/2014/main" id="{1FCC18AF-8531-24C6-4B57-5DC507790A8A}"/>
              </a:ext>
            </a:extLst>
          </p:cNvPr>
          <p:cNvSpPr txBox="1"/>
          <p:nvPr/>
        </p:nvSpPr>
        <p:spPr>
          <a:xfrm>
            <a:off x="2590800" y="2688631"/>
            <a:ext cx="7151313" cy="61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3300" dirty="0">
                <a:solidFill>
                  <a:srgbClr val="FFFFFF"/>
                </a:solidFill>
                <a:latin typeface="Telegraf Bold"/>
              </a:rPr>
              <a:t>Transfer Function Representation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2F1A71E-CA91-6675-F6A0-D5428957B6D8}"/>
              </a:ext>
            </a:extLst>
          </p:cNvPr>
          <p:cNvSpPr txBox="1"/>
          <p:nvPr/>
        </p:nvSpPr>
        <p:spPr>
          <a:xfrm>
            <a:off x="2514744" y="3669904"/>
            <a:ext cx="11506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elegraf" panose="020B0604020202020204" charset="0"/>
              </a:rPr>
              <a:t>The </a:t>
            </a:r>
            <a:r>
              <a:rPr lang="en-GB" sz="2400" b="1" dirty="0">
                <a:latin typeface="Telegraf" panose="020B0604020202020204" charset="0"/>
              </a:rPr>
              <a:t>stepper motors </a:t>
            </a:r>
            <a:r>
              <a:rPr lang="en-GB" sz="2400" dirty="0">
                <a:latin typeface="Telegraf" panose="020B0604020202020204" charset="0"/>
              </a:rPr>
              <a:t>make the system act like a </a:t>
            </a:r>
            <a:r>
              <a:rPr lang="en-GB" sz="2400" b="1" dirty="0">
                <a:latin typeface="Telegraf" panose="020B0604020202020204" charset="0"/>
              </a:rPr>
              <a:t>closed loop</a:t>
            </a:r>
            <a:r>
              <a:rPr lang="en-GB" sz="2400" dirty="0">
                <a:latin typeface="Telegraf" panose="020B0604020202020204" charset="0"/>
              </a:rPr>
              <a:t>, applying the necessary torque to reach the desired motor shaft </a:t>
            </a:r>
            <a:r>
              <a:rPr lang="en-GB" sz="2400" b="1" dirty="0">
                <a:latin typeface="Telegraf" panose="020B0604020202020204" charset="0"/>
              </a:rPr>
              <a:t>angular speed</a:t>
            </a:r>
            <a:r>
              <a:rPr lang="en-GB" sz="2400" dirty="0">
                <a:latin typeface="Telegraf" panose="020B0604020202020204" charset="0"/>
              </a:rPr>
              <a:t>.</a:t>
            </a:r>
            <a:endParaRPr lang="en-US" sz="2400" dirty="0">
              <a:latin typeface="Telegraf" panose="020B060402020202020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E53BBCE0-0A20-A182-90F5-FD7D06E0650B}"/>
              </a:ext>
            </a:extLst>
          </p:cNvPr>
          <p:cNvSpPr txBox="1"/>
          <p:nvPr/>
        </p:nvSpPr>
        <p:spPr>
          <a:xfrm>
            <a:off x="2508461" y="4617303"/>
            <a:ext cx="12960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Telegraf" panose="020B0604020202020204" charset="0"/>
              </a:rPr>
              <a:t>Because</a:t>
            </a:r>
            <a:r>
              <a:rPr lang="it-IT" sz="2400" dirty="0">
                <a:latin typeface="Telegraf" panose="020B0604020202020204" charset="0"/>
              </a:rPr>
              <a:t> of </a:t>
            </a:r>
            <a:r>
              <a:rPr lang="it-IT" sz="2400" dirty="0" err="1">
                <a:latin typeface="Telegraf" panose="020B0604020202020204" charset="0"/>
              </a:rPr>
              <a:t>this</a:t>
            </a:r>
            <a:r>
              <a:rPr lang="it-IT" sz="2400" dirty="0">
                <a:latin typeface="Telegraf" panose="020B0604020202020204" charset="0"/>
              </a:rPr>
              <a:t>, </a:t>
            </a:r>
            <a:r>
              <a:rPr lang="it-IT" sz="2400" dirty="0" err="1">
                <a:latin typeface="Telegraf" panose="020B0604020202020204" charset="0"/>
              </a:rPr>
              <a:t>there</a:t>
            </a:r>
            <a:r>
              <a:rPr lang="it-IT" sz="2400" dirty="0">
                <a:latin typeface="Telegraf" panose="020B0604020202020204" charset="0"/>
              </a:rPr>
              <a:t> </a:t>
            </a:r>
            <a:r>
              <a:rPr lang="it-IT" sz="2400" dirty="0" err="1">
                <a:latin typeface="Telegraf" panose="020B0604020202020204" charset="0"/>
              </a:rPr>
              <a:t>is</a:t>
            </a:r>
            <a:r>
              <a:rPr lang="it-IT" sz="2400" dirty="0">
                <a:latin typeface="Telegraf" panose="020B0604020202020204" charset="0"/>
              </a:rPr>
              <a:t> no </a:t>
            </a:r>
            <a:r>
              <a:rPr lang="it-IT" sz="2400" dirty="0" err="1">
                <a:latin typeface="Telegraf" panose="020B0604020202020204" charset="0"/>
              </a:rPr>
              <a:t>need</a:t>
            </a:r>
            <a:r>
              <a:rPr lang="it-IT" sz="2400" dirty="0">
                <a:latin typeface="Telegraf" panose="020B0604020202020204" charset="0"/>
              </a:rPr>
              <a:t> to use </a:t>
            </a:r>
            <a:r>
              <a:rPr lang="it-IT" sz="2400" dirty="0" err="1">
                <a:latin typeface="Telegraf" panose="020B0604020202020204" charset="0"/>
              </a:rPr>
              <a:t>angular</a:t>
            </a:r>
            <a:r>
              <a:rPr lang="it-IT" sz="2400" dirty="0">
                <a:latin typeface="Telegraf" panose="020B0604020202020204" charset="0"/>
              </a:rPr>
              <a:t> encoders, </a:t>
            </a:r>
            <a:r>
              <a:rPr lang="it-IT" sz="2400" dirty="0" err="1">
                <a:latin typeface="Telegraf" panose="020B0604020202020204" charset="0"/>
              </a:rPr>
              <a:t>but</a:t>
            </a:r>
            <a:r>
              <a:rPr lang="it-IT" sz="2400" dirty="0">
                <a:latin typeface="Telegraf" panose="020B0604020202020204" charset="0"/>
              </a:rPr>
              <a:t> </a:t>
            </a:r>
            <a:r>
              <a:rPr lang="it-IT" sz="2400" dirty="0" err="1">
                <a:latin typeface="Telegraf" panose="020B0604020202020204" charset="0"/>
              </a:rPr>
              <a:t>this</a:t>
            </a:r>
            <a:r>
              <a:rPr lang="it-IT" sz="2400" dirty="0">
                <a:latin typeface="Telegraf" panose="020B0604020202020204" charset="0"/>
              </a:rPr>
              <a:t> </a:t>
            </a:r>
            <a:r>
              <a:rPr lang="it-IT" sz="2400" dirty="0" err="1">
                <a:latin typeface="Telegraf" panose="020B0604020202020204" charset="0"/>
              </a:rPr>
              <a:t>kind</a:t>
            </a:r>
            <a:r>
              <a:rPr lang="it-IT" sz="2400" dirty="0">
                <a:latin typeface="Telegraf" panose="020B0604020202020204" charset="0"/>
              </a:rPr>
              <a:t> of  </a:t>
            </a:r>
            <a:r>
              <a:rPr lang="it-IT" sz="2400" dirty="0" err="1">
                <a:latin typeface="Telegraf" panose="020B0604020202020204" charset="0"/>
              </a:rPr>
              <a:t>representation</a:t>
            </a:r>
            <a:r>
              <a:rPr lang="it-IT" sz="2400" dirty="0">
                <a:latin typeface="Telegraf" panose="020B0604020202020204" charset="0"/>
              </a:rPr>
              <a:t> </a:t>
            </a:r>
            <a:r>
              <a:rPr lang="it-IT" sz="2400" dirty="0" err="1">
                <a:latin typeface="Telegraf" panose="020B0604020202020204" charset="0"/>
              </a:rPr>
              <a:t>requires</a:t>
            </a:r>
            <a:r>
              <a:rPr lang="it-IT" sz="2400" dirty="0">
                <a:latin typeface="Telegraf" panose="020B0604020202020204" charset="0"/>
              </a:rPr>
              <a:t> to be </a:t>
            </a:r>
            <a:r>
              <a:rPr lang="it-IT" sz="2400" dirty="0" err="1">
                <a:latin typeface="Telegraf" panose="020B0604020202020204" charset="0"/>
              </a:rPr>
              <a:t>tuned</a:t>
            </a:r>
            <a:r>
              <a:rPr lang="it-IT" sz="2400" dirty="0">
                <a:latin typeface="Telegraf" panose="020B0604020202020204" charset="0"/>
              </a:rPr>
              <a:t> </a:t>
            </a:r>
            <a:r>
              <a:rPr lang="it-IT" sz="2400" dirty="0" err="1">
                <a:latin typeface="Telegraf" panose="020B0604020202020204" charset="0"/>
              </a:rPr>
              <a:t>accurately</a:t>
            </a:r>
            <a:r>
              <a:rPr lang="it-IT" sz="2400" dirty="0">
                <a:latin typeface="Telegraf" panose="020B0604020202020204" charset="0"/>
              </a:rPr>
              <a:t> </a:t>
            </a:r>
            <a:r>
              <a:rPr lang="it-IT" sz="2400" dirty="0" err="1">
                <a:latin typeface="Telegraf" panose="020B0604020202020204" charset="0"/>
              </a:rPr>
              <a:t>according</a:t>
            </a:r>
            <a:r>
              <a:rPr lang="it-IT" sz="2400" dirty="0">
                <a:latin typeface="Telegraf" panose="020B0604020202020204" charset="0"/>
              </a:rPr>
              <a:t> to the </a:t>
            </a:r>
            <a:r>
              <a:rPr lang="it-IT" sz="2400" dirty="0" err="1">
                <a:latin typeface="Telegraf" panose="020B0604020202020204" charset="0"/>
              </a:rPr>
              <a:t>motor</a:t>
            </a:r>
            <a:r>
              <a:rPr lang="it-IT" sz="2400" dirty="0">
                <a:latin typeface="Telegraf" panose="020B0604020202020204" charset="0"/>
              </a:rPr>
              <a:t> </a:t>
            </a:r>
            <a:r>
              <a:rPr lang="it-IT" sz="2400" dirty="0" err="1">
                <a:latin typeface="Telegraf" panose="020B0604020202020204" charset="0"/>
              </a:rPr>
              <a:t>specifications</a:t>
            </a:r>
            <a:r>
              <a:rPr lang="it-IT" sz="2400" dirty="0">
                <a:latin typeface="Telegraf" panose="020B0604020202020204" charset="0"/>
              </a:rPr>
              <a:t>.</a:t>
            </a:r>
            <a:endParaRPr lang="en-US" sz="2400" dirty="0">
              <a:latin typeface="Telegraf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8631DD85-DEC7-66D3-8628-E2B63AFF0C3C}"/>
                  </a:ext>
                </a:extLst>
              </p:cNvPr>
              <p:cNvSpPr txBox="1"/>
              <p:nvPr/>
            </p:nvSpPr>
            <p:spPr>
              <a:xfrm>
                <a:off x="6394202" y="6261715"/>
                <a:ext cx="5499596" cy="967641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3203.6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+7409)(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−6.915)(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+6.9)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8631DD85-DEC7-66D3-8628-E2B63AFF0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202" y="6261715"/>
                <a:ext cx="5499596" cy="96764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E9964F-8A7A-B412-E88E-635BF49C3CF2}"/>
              </a:ext>
            </a:extLst>
          </p:cNvPr>
          <p:cNvSpPr txBox="1"/>
          <p:nvPr/>
        </p:nvSpPr>
        <p:spPr>
          <a:xfrm>
            <a:off x="2508460" y="5600700"/>
            <a:ext cx="991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Telegraf" panose="020B0604020202020204" charset="0"/>
              </a:rPr>
              <a:t>Transfer function </a:t>
            </a:r>
            <a:r>
              <a:rPr lang="en-GB" sz="2400" dirty="0">
                <a:latin typeface="Telegraf" panose="020B0604020202020204" charset="0"/>
              </a:rPr>
              <a:t>between pitch angle and motor input:</a:t>
            </a:r>
            <a:endParaRPr lang="en-US" sz="2400" dirty="0">
              <a:latin typeface="Telegraf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83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00">
        <p159:morph option="byObject"/>
      </p:transition>
    </mc:Choice>
    <mc:Fallback xmlns="">
      <p:transition spd="slow" advTm="1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9BA8CF1D-8F1B-4B74-13B6-084D475C3661}"/>
              </a:ext>
            </a:extLst>
          </p:cNvPr>
          <p:cNvSpPr/>
          <p:nvPr/>
        </p:nvSpPr>
        <p:spPr>
          <a:xfrm>
            <a:off x="2769202" y="3211503"/>
            <a:ext cx="13385198" cy="4903798"/>
          </a:xfrm>
          <a:prstGeom prst="roundRect">
            <a:avLst/>
          </a:prstGeom>
          <a:solidFill>
            <a:srgbClr val="F4F4F4"/>
          </a:solidFill>
          <a:ln>
            <a:solidFill>
              <a:srgbClr val="661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2"/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Control System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0983D7-EF89-16E9-5BBC-16CF8E20EE41}"/>
                  </a:ext>
                </a:extLst>
              </p:cNvPr>
              <p:cNvSpPr txBox="1"/>
              <p:nvPr/>
            </p:nvSpPr>
            <p:spPr>
              <a:xfrm>
                <a:off x="2769202" y="8487050"/>
                <a:ext cx="117185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2100" b="1" dirty="0">
                    <a:solidFill>
                      <a:schemeClr val="bg1"/>
                    </a:solidFill>
                    <a:latin typeface="Telegraf" panose="020B0604020202020204" charset="0"/>
                  </a:rPr>
                  <a:t>Feedback signals</a:t>
                </a:r>
                <a:r>
                  <a:rPr lang="en-US" sz="2100" dirty="0">
                    <a:solidFill>
                      <a:schemeClr val="bg1"/>
                    </a:solidFill>
                    <a:latin typeface="Telegraf" panose="020B0604020202020204" charset="0"/>
                  </a:rPr>
                  <a:t>: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Angular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100" dirty="0">
                        <a:solidFill>
                          <a:schemeClr val="bg1"/>
                        </a:solidFill>
                        <a:latin typeface="Telegraf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el-GR" sz="21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1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sz="2100" dirty="0">
                            <a:solidFill>
                              <a:schemeClr val="bg1"/>
                            </a:solidFill>
                            <a:latin typeface="Telegraf" panose="020B060402020202020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</m:acc>
                  </m:oMath>
                </a14:m>
                <a:endParaRPr lang="it-IT" sz="2100" b="1" dirty="0">
                  <a:solidFill>
                    <a:schemeClr val="bg1"/>
                  </a:solidFill>
                  <a:latin typeface="Telegraf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2100" b="1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Control signal</a:t>
                </a:r>
                <a:r>
                  <a:rPr lang="en-US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Angular velocity of the stepper motor shaft</a:t>
                </a:r>
                <a:endParaRPr lang="en-US" sz="2100" b="1" dirty="0">
                  <a:solidFill>
                    <a:schemeClr val="bg1"/>
                  </a:solidFill>
                  <a:latin typeface="Telegraf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0983D7-EF89-16E9-5BBC-16CF8E20E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202" y="8487050"/>
                <a:ext cx="11718540" cy="738664"/>
              </a:xfrm>
              <a:prstGeom prst="rect">
                <a:avLst/>
              </a:prstGeom>
              <a:blipFill>
                <a:blip r:embed="rId6"/>
                <a:stretch>
                  <a:fillRect l="-520" t="-4959" b="-157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E69726D0-5056-C7A6-C18D-A213C660C5EC}"/>
              </a:ext>
            </a:extLst>
          </p:cNvPr>
          <p:cNvSpPr/>
          <p:nvPr/>
        </p:nvSpPr>
        <p:spPr>
          <a:xfrm>
            <a:off x="6156170" y="443791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C0882DE6-FAC1-5000-DB9F-06D7940BB7B7}"/>
              </a:ext>
            </a:extLst>
          </p:cNvPr>
          <p:cNvSpPr/>
          <p:nvPr/>
        </p:nvSpPr>
        <p:spPr>
          <a:xfrm>
            <a:off x="9035397" y="443791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AA714D26-58F8-9565-7DFD-6264B718354D}"/>
              </a:ext>
            </a:extLst>
          </p:cNvPr>
          <p:cNvSpPr/>
          <p:nvPr/>
        </p:nvSpPr>
        <p:spPr>
          <a:xfrm>
            <a:off x="11914746" y="4437911"/>
            <a:ext cx="159942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94CC5B2B-6E4E-1B8A-34C1-C3D0D373F08E}"/>
              </a:ext>
            </a:extLst>
          </p:cNvPr>
          <p:cNvSpPr/>
          <p:nvPr/>
        </p:nvSpPr>
        <p:spPr>
          <a:xfrm>
            <a:off x="8341329" y="646724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91EA5A6-62BA-99F8-5D5B-4C16B963FC18}"/>
              </a:ext>
            </a:extLst>
          </p:cNvPr>
          <p:cNvSpPr txBox="1"/>
          <p:nvPr/>
        </p:nvSpPr>
        <p:spPr>
          <a:xfrm>
            <a:off x="6560449" y="4703930"/>
            <a:ext cx="1392931" cy="40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Controller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1397D5E-6463-6AB7-EAC2-47CE0BBEF84B}"/>
              </a:ext>
            </a:extLst>
          </p:cNvPr>
          <p:cNvSpPr txBox="1"/>
          <p:nvPr/>
        </p:nvSpPr>
        <p:spPr>
          <a:xfrm>
            <a:off x="9430562" y="4716301"/>
            <a:ext cx="1365740" cy="37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Actuators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3BEFBA6-155C-4C68-43A2-7E7B04EC0184}"/>
              </a:ext>
            </a:extLst>
          </p:cNvPr>
          <p:cNvSpPr txBox="1"/>
          <p:nvPr/>
        </p:nvSpPr>
        <p:spPr>
          <a:xfrm>
            <a:off x="12198165" y="4716301"/>
            <a:ext cx="1103336" cy="40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System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69CC78F-0BB0-41B5-7B01-BCFD6F37865B}"/>
              </a:ext>
            </a:extLst>
          </p:cNvPr>
          <p:cNvSpPr txBox="1"/>
          <p:nvPr/>
        </p:nvSpPr>
        <p:spPr>
          <a:xfrm>
            <a:off x="8855925" y="6736431"/>
            <a:ext cx="114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elegraf" panose="020B0604020202020204" charset="0"/>
              </a:rPr>
              <a:t>Sensors</a:t>
            </a:r>
            <a:endParaRPr lang="it-IT" dirty="0">
              <a:latin typeface="Telegraf" panose="020B0604020202020204" charset="0"/>
            </a:endParaRPr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9705776E-4376-E68F-93E6-175E6CD59AD7}"/>
              </a:ext>
            </a:extLst>
          </p:cNvPr>
          <p:cNvSpPr/>
          <p:nvPr/>
        </p:nvSpPr>
        <p:spPr>
          <a:xfrm>
            <a:off x="4711742" y="4625752"/>
            <a:ext cx="580011" cy="53203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30F54F46-EA04-F4D2-8F6A-098A7AD73A6B}"/>
              </a:ext>
            </a:extLst>
          </p:cNvPr>
          <p:cNvCxnSpPr>
            <a:cxnSpLocks/>
            <a:stCxn id="46" idx="6"/>
            <a:endCxn id="38" idx="1"/>
          </p:cNvCxnSpPr>
          <p:nvPr/>
        </p:nvCxnSpPr>
        <p:spPr>
          <a:xfrm>
            <a:off x="5291753" y="4891770"/>
            <a:ext cx="86441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3DE101CE-D0F2-8907-AAB2-29DE2EB56291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>
            <a:off x="8330035" y="4891770"/>
            <a:ext cx="70536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7AB634C5-6495-7962-1039-8FF384BB9F9C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 flipV="1">
            <a:off x="11209262" y="4891769"/>
            <a:ext cx="705484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07DC5F5D-A444-F555-1A26-D0A2F7F19637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13514171" y="4891769"/>
            <a:ext cx="200462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a gomito 50">
            <a:extLst>
              <a:ext uri="{FF2B5EF4-FFF2-40B4-BE49-F238E27FC236}">
                <a16:creationId xmlns:a16="http://schemas.microsoft.com/office/drawing/2014/main" id="{1626A2A7-849E-D8E4-2C1C-A0AA4C4758B7}"/>
              </a:ext>
            </a:extLst>
          </p:cNvPr>
          <p:cNvCxnSpPr>
            <a:cxnSpLocks/>
            <a:endCxn id="41" idx="3"/>
          </p:cNvCxnSpPr>
          <p:nvPr/>
        </p:nvCxnSpPr>
        <p:spPr>
          <a:xfrm rot="10800000" flipV="1">
            <a:off x="10515195" y="4891765"/>
            <a:ext cx="3365940" cy="2029332"/>
          </a:xfrm>
          <a:prstGeom prst="bentConnector3">
            <a:avLst>
              <a:gd name="adj1" fmla="val -1299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a gomito 51">
            <a:extLst>
              <a:ext uri="{FF2B5EF4-FFF2-40B4-BE49-F238E27FC236}">
                <a16:creationId xmlns:a16="http://schemas.microsoft.com/office/drawing/2014/main" id="{713D8362-A64D-CD57-38D6-1784EF604945}"/>
              </a:ext>
            </a:extLst>
          </p:cNvPr>
          <p:cNvCxnSpPr>
            <a:cxnSpLocks/>
            <a:stCxn id="41" idx="1"/>
            <a:endCxn id="46" idx="4"/>
          </p:cNvCxnSpPr>
          <p:nvPr/>
        </p:nvCxnSpPr>
        <p:spPr>
          <a:xfrm rot="10800000">
            <a:off x="5001748" y="5157786"/>
            <a:ext cx="3339582" cy="176331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71008F03-2105-D5E7-CC0D-9D8B17B666F1}"/>
              </a:ext>
            </a:extLst>
          </p:cNvPr>
          <p:cNvCxnSpPr>
            <a:cxnSpLocks/>
          </p:cNvCxnSpPr>
          <p:nvPr/>
        </p:nvCxnSpPr>
        <p:spPr>
          <a:xfrm>
            <a:off x="3301179" y="4890555"/>
            <a:ext cx="1410563" cy="12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4DA8A0-383D-16E5-1472-B436B4E9FFB4}"/>
              </a:ext>
            </a:extLst>
          </p:cNvPr>
          <p:cNvSpPr txBox="1"/>
          <p:nvPr/>
        </p:nvSpPr>
        <p:spPr>
          <a:xfrm>
            <a:off x="4438758" y="4496804"/>
            <a:ext cx="341198" cy="4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+</a:t>
            </a:r>
            <a:endParaRPr lang="it-IT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08CBCCA-6EDC-C00B-BB1D-7ED19E36F8F6}"/>
              </a:ext>
            </a:extLst>
          </p:cNvPr>
          <p:cNvSpPr txBox="1"/>
          <p:nvPr/>
        </p:nvSpPr>
        <p:spPr>
          <a:xfrm>
            <a:off x="4652157" y="4972211"/>
            <a:ext cx="364175" cy="574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-</a:t>
            </a:r>
            <a:endParaRPr lang="it-IT" sz="2400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AECAA397-8183-FA22-C903-49F1FF9800DB}"/>
              </a:ext>
            </a:extLst>
          </p:cNvPr>
          <p:cNvSpPr txBox="1"/>
          <p:nvPr/>
        </p:nvSpPr>
        <p:spPr>
          <a:xfrm>
            <a:off x="13535585" y="4475480"/>
            <a:ext cx="186819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Telegraf" panose="020B0604020202020204" charset="0"/>
              </a:rPr>
              <a:t>Angular</a:t>
            </a:r>
            <a:r>
              <a:rPr lang="it-IT" sz="1600" b="1" dirty="0">
                <a:latin typeface="Telegraf" panose="020B0604020202020204" charset="0"/>
              </a:rPr>
              <a:t> Outputs</a:t>
            </a:r>
            <a:endParaRPr lang="it-IT" sz="2000" b="1" dirty="0">
              <a:latin typeface="Telegraf" panose="020B0604020202020204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3098DFA-3A19-EF79-5E20-151233A6D642}"/>
              </a:ext>
            </a:extLst>
          </p:cNvPr>
          <p:cNvSpPr txBox="1"/>
          <p:nvPr/>
        </p:nvSpPr>
        <p:spPr>
          <a:xfrm>
            <a:off x="3650054" y="5667853"/>
            <a:ext cx="1313661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Feedback Signal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7726469-215B-33AC-BF25-9B7E98404E22}"/>
              </a:ext>
            </a:extLst>
          </p:cNvPr>
          <p:cNvSpPr txBox="1"/>
          <p:nvPr/>
        </p:nvSpPr>
        <p:spPr>
          <a:xfrm>
            <a:off x="3300080" y="4229100"/>
            <a:ext cx="1331308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Angle Setpoint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F9D7D7EF-2339-073E-0037-2B641F705B7F}"/>
              </a:ext>
            </a:extLst>
          </p:cNvPr>
          <p:cNvSpPr txBox="1"/>
          <p:nvPr/>
        </p:nvSpPr>
        <p:spPr>
          <a:xfrm>
            <a:off x="5324812" y="4234515"/>
            <a:ext cx="952218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Angle Error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4">
        <p:fade/>
      </p:transition>
    </mc:Choice>
    <mc:Fallback xmlns="">
      <p:transition spd="med" advTm="342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9BA8CF1D-8F1B-4B74-13B6-084D475C3661}"/>
              </a:ext>
            </a:extLst>
          </p:cNvPr>
          <p:cNvSpPr/>
          <p:nvPr/>
        </p:nvSpPr>
        <p:spPr>
          <a:xfrm>
            <a:off x="2769202" y="3211503"/>
            <a:ext cx="13385198" cy="4903798"/>
          </a:xfrm>
          <a:prstGeom prst="roundRect">
            <a:avLst/>
          </a:prstGeom>
          <a:solidFill>
            <a:srgbClr val="F4F4F4"/>
          </a:solidFill>
          <a:ln>
            <a:solidFill>
              <a:srgbClr val="661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2"/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Control System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E69726D0-5056-C7A6-C18D-A213C660C5EC}"/>
              </a:ext>
            </a:extLst>
          </p:cNvPr>
          <p:cNvSpPr/>
          <p:nvPr/>
        </p:nvSpPr>
        <p:spPr>
          <a:xfrm>
            <a:off x="6156170" y="443791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C0882DE6-FAC1-5000-DB9F-06D7940BB7B7}"/>
              </a:ext>
            </a:extLst>
          </p:cNvPr>
          <p:cNvSpPr/>
          <p:nvPr/>
        </p:nvSpPr>
        <p:spPr>
          <a:xfrm>
            <a:off x="9035397" y="443791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AA714D26-58F8-9565-7DFD-6264B718354D}"/>
              </a:ext>
            </a:extLst>
          </p:cNvPr>
          <p:cNvSpPr/>
          <p:nvPr/>
        </p:nvSpPr>
        <p:spPr>
          <a:xfrm>
            <a:off x="11914746" y="4437911"/>
            <a:ext cx="159942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94CC5B2B-6E4E-1B8A-34C1-C3D0D373F08E}"/>
              </a:ext>
            </a:extLst>
          </p:cNvPr>
          <p:cNvSpPr/>
          <p:nvPr/>
        </p:nvSpPr>
        <p:spPr>
          <a:xfrm>
            <a:off x="8341329" y="646724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1397D5E-6463-6AB7-EAC2-47CE0BBEF84B}"/>
              </a:ext>
            </a:extLst>
          </p:cNvPr>
          <p:cNvSpPr txBox="1"/>
          <p:nvPr/>
        </p:nvSpPr>
        <p:spPr>
          <a:xfrm>
            <a:off x="9419365" y="4689157"/>
            <a:ext cx="1464765" cy="40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Actuators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3BEFBA6-155C-4C68-43A2-7E7B04EC0184}"/>
              </a:ext>
            </a:extLst>
          </p:cNvPr>
          <p:cNvSpPr txBox="1"/>
          <p:nvPr/>
        </p:nvSpPr>
        <p:spPr>
          <a:xfrm>
            <a:off x="12198165" y="4689157"/>
            <a:ext cx="1103336" cy="40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System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69CC78F-0BB0-41B5-7B01-BCFD6F37865B}"/>
              </a:ext>
            </a:extLst>
          </p:cNvPr>
          <p:cNvSpPr txBox="1"/>
          <p:nvPr/>
        </p:nvSpPr>
        <p:spPr>
          <a:xfrm>
            <a:off x="8923266" y="6718484"/>
            <a:ext cx="1144265" cy="40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Sensor</a:t>
            </a:r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9705776E-4376-E68F-93E6-175E6CD59AD7}"/>
              </a:ext>
            </a:extLst>
          </p:cNvPr>
          <p:cNvSpPr/>
          <p:nvPr/>
        </p:nvSpPr>
        <p:spPr>
          <a:xfrm>
            <a:off x="4711742" y="4625752"/>
            <a:ext cx="580011" cy="53203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30F54F46-EA04-F4D2-8F6A-098A7AD73A6B}"/>
              </a:ext>
            </a:extLst>
          </p:cNvPr>
          <p:cNvCxnSpPr>
            <a:cxnSpLocks/>
            <a:stCxn id="46" idx="6"/>
            <a:endCxn id="38" idx="1"/>
          </p:cNvCxnSpPr>
          <p:nvPr/>
        </p:nvCxnSpPr>
        <p:spPr>
          <a:xfrm>
            <a:off x="5291753" y="4891770"/>
            <a:ext cx="86441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3DE101CE-D0F2-8907-AAB2-29DE2EB56291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>
            <a:off x="8330035" y="4891770"/>
            <a:ext cx="70536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7AB634C5-6495-7962-1039-8FF384BB9F9C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 flipV="1">
            <a:off x="11209262" y="4891769"/>
            <a:ext cx="705484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07DC5F5D-A444-F555-1A26-D0A2F7F19637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13514171" y="4891769"/>
            <a:ext cx="200462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a gomito 50">
            <a:extLst>
              <a:ext uri="{FF2B5EF4-FFF2-40B4-BE49-F238E27FC236}">
                <a16:creationId xmlns:a16="http://schemas.microsoft.com/office/drawing/2014/main" id="{1626A2A7-849E-D8E4-2C1C-A0AA4C4758B7}"/>
              </a:ext>
            </a:extLst>
          </p:cNvPr>
          <p:cNvCxnSpPr>
            <a:cxnSpLocks/>
            <a:endCxn id="41" idx="3"/>
          </p:cNvCxnSpPr>
          <p:nvPr/>
        </p:nvCxnSpPr>
        <p:spPr>
          <a:xfrm rot="10800000" flipV="1">
            <a:off x="10515195" y="4891765"/>
            <a:ext cx="3365940" cy="2029332"/>
          </a:xfrm>
          <a:prstGeom prst="bentConnector3">
            <a:avLst>
              <a:gd name="adj1" fmla="val -1299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a gomito 51">
            <a:extLst>
              <a:ext uri="{FF2B5EF4-FFF2-40B4-BE49-F238E27FC236}">
                <a16:creationId xmlns:a16="http://schemas.microsoft.com/office/drawing/2014/main" id="{713D8362-A64D-CD57-38D6-1784EF604945}"/>
              </a:ext>
            </a:extLst>
          </p:cNvPr>
          <p:cNvCxnSpPr>
            <a:cxnSpLocks/>
            <a:stCxn id="41" idx="1"/>
            <a:endCxn id="46" idx="4"/>
          </p:cNvCxnSpPr>
          <p:nvPr/>
        </p:nvCxnSpPr>
        <p:spPr>
          <a:xfrm rot="10800000">
            <a:off x="5001748" y="5157786"/>
            <a:ext cx="3339582" cy="176331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71008F03-2105-D5E7-CC0D-9D8B17B666F1}"/>
              </a:ext>
            </a:extLst>
          </p:cNvPr>
          <p:cNvCxnSpPr>
            <a:cxnSpLocks/>
          </p:cNvCxnSpPr>
          <p:nvPr/>
        </p:nvCxnSpPr>
        <p:spPr>
          <a:xfrm>
            <a:off x="3301179" y="4890555"/>
            <a:ext cx="1410563" cy="12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4DA8A0-383D-16E5-1472-B436B4E9FFB4}"/>
              </a:ext>
            </a:extLst>
          </p:cNvPr>
          <p:cNvSpPr txBox="1"/>
          <p:nvPr/>
        </p:nvSpPr>
        <p:spPr>
          <a:xfrm>
            <a:off x="4438758" y="4496804"/>
            <a:ext cx="341198" cy="4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+</a:t>
            </a:r>
            <a:endParaRPr lang="it-IT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08CBCCA-6EDC-C00B-BB1D-7ED19E36F8F6}"/>
              </a:ext>
            </a:extLst>
          </p:cNvPr>
          <p:cNvSpPr txBox="1"/>
          <p:nvPr/>
        </p:nvSpPr>
        <p:spPr>
          <a:xfrm>
            <a:off x="4652157" y="4972211"/>
            <a:ext cx="364175" cy="574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-</a:t>
            </a:r>
            <a:endParaRPr lang="it-IT" sz="2400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3098DFA-3A19-EF79-5E20-151233A6D642}"/>
              </a:ext>
            </a:extLst>
          </p:cNvPr>
          <p:cNvSpPr txBox="1"/>
          <p:nvPr/>
        </p:nvSpPr>
        <p:spPr>
          <a:xfrm>
            <a:off x="3650054" y="5667853"/>
            <a:ext cx="1313661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Feedback Signal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7726469-215B-33AC-BF25-9B7E98404E22}"/>
              </a:ext>
            </a:extLst>
          </p:cNvPr>
          <p:cNvSpPr txBox="1"/>
          <p:nvPr/>
        </p:nvSpPr>
        <p:spPr>
          <a:xfrm>
            <a:off x="3300080" y="4229100"/>
            <a:ext cx="1331308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Angle Setpoint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F9D7D7EF-2339-073E-0037-2B641F705B7F}"/>
              </a:ext>
            </a:extLst>
          </p:cNvPr>
          <p:cNvSpPr txBox="1"/>
          <p:nvPr/>
        </p:nvSpPr>
        <p:spPr>
          <a:xfrm>
            <a:off x="5324812" y="4234515"/>
            <a:ext cx="952218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Angle Error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AF8B857-1A53-AFDE-BC4F-97E9F5642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00" y="4519018"/>
            <a:ext cx="1800000" cy="79785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937DD1B-C0B6-5B9D-D92D-123573B72B3D}"/>
              </a:ext>
            </a:extLst>
          </p:cNvPr>
          <p:cNvSpPr/>
          <p:nvPr/>
        </p:nvSpPr>
        <p:spPr>
          <a:xfrm>
            <a:off x="9419365" y="4625752"/>
            <a:ext cx="1422933" cy="566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B926B0F-1CF2-AA76-4EC7-9CB9FCD63BE1}"/>
              </a:ext>
            </a:extLst>
          </p:cNvPr>
          <p:cNvSpPr/>
          <p:nvPr/>
        </p:nvSpPr>
        <p:spPr>
          <a:xfrm>
            <a:off x="9024102" y="4000500"/>
            <a:ext cx="2185160" cy="1726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D75A3ED-9ECF-D7D4-7E2A-0F23369887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356" y="4210519"/>
            <a:ext cx="1295180" cy="1295180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ADBE69DF-B18F-F387-7836-4AADA50EF1EF}"/>
              </a:ext>
            </a:extLst>
          </p:cNvPr>
          <p:cNvSpPr/>
          <p:nvPr/>
        </p:nvSpPr>
        <p:spPr>
          <a:xfrm>
            <a:off x="8686800" y="6718484"/>
            <a:ext cx="1468282" cy="40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68EDF793-4F9D-9514-D908-09D1BF2DF7C1}"/>
              </a:ext>
            </a:extLst>
          </p:cNvPr>
          <p:cNvSpPr/>
          <p:nvPr/>
        </p:nvSpPr>
        <p:spPr>
          <a:xfrm>
            <a:off x="8339835" y="6034419"/>
            <a:ext cx="2185160" cy="1726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CCAC918-97C6-FBDB-5DC9-294A68B487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08" y="6164430"/>
            <a:ext cx="1561904" cy="156190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604DB4-44AB-AE8E-E13E-511E6A67F818}"/>
              </a:ext>
            </a:extLst>
          </p:cNvPr>
          <p:cNvSpPr txBox="1"/>
          <p:nvPr/>
        </p:nvSpPr>
        <p:spPr>
          <a:xfrm>
            <a:off x="6371324" y="5413877"/>
            <a:ext cx="1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Arduino Nano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48D8D7-1FC5-38CB-6A25-62B98F77279D}"/>
              </a:ext>
            </a:extLst>
          </p:cNvPr>
          <p:cNvSpPr txBox="1"/>
          <p:nvPr/>
        </p:nvSpPr>
        <p:spPr>
          <a:xfrm>
            <a:off x="9239793" y="3577968"/>
            <a:ext cx="1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Stepper Motor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0640A4E-F937-0E23-F11A-AF6BF7A07D82}"/>
              </a:ext>
            </a:extLst>
          </p:cNvPr>
          <p:cNvSpPr txBox="1"/>
          <p:nvPr/>
        </p:nvSpPr>
        <p:spPr>
          <a:xfrm>
            <a:off x="8683902" y="7746705"/>
            <a:ext cx="1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MPU-6050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E35651D6-C330-9877-787D-7E1700565727}"/>
                  </a:ext>
                </a:extLst>
              </p:cNvPr>
              <p:cNvSpPr txBox="1"/>
              <p:nvPr/>
            </p:nvSpPr>
            <p:spPr>
              <a:xfrm>
                <a:off x="2769202" y="8487050"/>
                <a:ext cx="117185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2100" b="1" dirty="0">
                    <a:solidFill>
                      <a:schemeClr val="bg1"/>
                    </a:solidFill>
                    <a:latin typeface="Telegraf" panose="020B0604020202020204" charset="0"/>
                  </a:rPr>
                  <a:t>Feedback signals</a:t>
                </a:r>
                <a:r>
                  <a:rPr lang="en-US" sz="2100" dirty="0">
                    <a:solidFill>
                      <a:schemeClr val="bg1"/>
                    </a:solidFill>
                    <a:latin typeface="Telegraf" panose="020B0604020202020204" charset="0"/>
                  </a:rPr>
                  <a:t>: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Angular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100" dirty="0">
                        <a:solidFill>
                          <a:schemeClr val="bg1"/>
                        </a:solidFill>
                        <a:latin typeface="Telegraf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el-GR" sz="21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1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sz="2100" dirty="0">
                            <a:solidFill>
                              <a:schemeClr val="bg1"/>
                            </a:solidFill>
                            <a:latin typeface="Telegraf" panose="020B060402020202020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</m:acc>
                  </m:oMath>
                </a14:m>
                <a:endParaRPr lang="it-IT" sz="2100" b="1" dirty="0">
                  <a:solidFill>
                    <a:schemeClr val="bg1"/>
                  </a:solidFill>
                  <a:latin typeface="Telegraf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2100" b="1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Control signal</a:t>
                </a:r>
                <a:r>
                  <a:rPr lang="en-US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Angular velocity of the stepper motor shaft</a:t>
                </a:r>
                <a:endParaRPr lang="en-US" sz="2100" b="1" dirty="0">
                  <a:solidFill>
                    <a:schemeClr val="bg1"/>
                  </a:solidFill>
                  <a:latin typeface="Telegraf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E35651D6-C330-9877-787D-7E1700565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202" y="8487050"/>
                <a:ext cx="11718540" cy="738664"/>
              </a:xfrm>
              <a:prstGeom prst="rect">
                <a:avLst/>
              </a:prstGeom>
              <a:blipFill>
                <a:blip r:embed="rId9"/>
                <a:stretch>
                  <a:fillRect l="-520" t="-4959" b="-157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37BAFB-7310-1874-741C-B5392C7C3DEC}"/>
              </a:ext>
            </a:extLst>
          </p:cNvPr>
          <p:cNvSpPr txBox="1"/>
          <p:nvPr/>
        </p:nvSpPr>
        <p:spPr>
          <a:xfrm>
            <a:off x="13535585" y="4475480"/>
            <a:ext cx="186819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Telegraf" panose="020B0604020202020204" charset="0"/>
              </a:rPr>
              <a:t>Angular</a:t>
            </a:r>
            <a:r>
              <a:rPr lang="it-IT" sz="1600" b="1" dirty="0">
                <a:latin typeface="Telegraf" panose="020B0604020202020204" charset="0"/>
              </a:rPr>
              <a:t> Outputs</a:t>
            </a:r>
            <a:endParaRPr lang="it-IT" sz="2000" b="1" dirty="0">
              <a:latin typeface="Telegraf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95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39">
        <p:fade/>
      </p:transition>
    </mc:Choice>
    <mc:Fallback xmlns="">
      <p:transition spd="med" advTm="5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9" grpId="0" animBg="1"/>
      <p:bldP spid="24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9BA8CF1D-8F1B-4B74-13B6-084D475C3661}"/>
              </a:ext>
            </a:extLst>
          </p:cNvPr>
          <p:cNvSpPr/>
          <p:nvPr/>
        </p:nvSpPr>
        <p:spPr>
          <a:xfrm>
            <a:off x="2769202" y="2836333"/>
            <a:ext cx="14490096" cy="5278968"/>
          </a:xfrm>
          <a:prstGeom prst="roundRect">
            <a:avLst/>
          </a:prstGeom>
          <a:solidFill>
            <a:srgbClr val="F4F4F4"/>
          </a:solidFill>
          <a:ln>
            <a:solidFill>
              <a:srgbClr val="661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2"/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Control System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E69726D0-5056-C7A6-C18D-A213C660C5EC}"/>
              </a:ext>
            </a:extLst>
          </p:cNvPr>
          <p:cNvSpPr/>
          <p:nvPr/>
        </p:nvSpPr>
        <p:spPr>
          <a:xfrm>
            <a:off x="6156170" y="443791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C0882DE6-FAC1-5000-DB9F-06D7940BB7B7}"/>
              </a:ext>
            </a:extLst>
          </p:cNvPr>
          <p:cNvSpPr/>
          <p:nvPr/>
        </p:nvSpPr>
        <p:spPr>
          <a:xfrm>
            <a:off x="9035397" y="443791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AA714D26-58F8-9565-7DFD-6264B718354D}"/>
              </a:ext>
            </a:extLst>
          </p:cNvPr>
          <p:cNvSpPr/>
          <p:nvPr/>
        </p:nvSpPr>
        <p:spPr>
          <a:xfrm>
            <a:off x="11892034" y="3246343"/>
            <a:ext cx="3335058" cy="32884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94CC5B2B-6E4E-1B8A-34C1-C3D0D373F08E}"/>
              </a:ext>
            </a:extLst>
          </p:cNvPr>
          <p:cNvSpPr/>
          <p:nvPr/>
        </p:nvSpPr>
        <p:spPr>
          <a:xfrm>
            <a:off x="8341329" y="6467242"/>
            <a:ext cx="2173865" cy="907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1397D5E-6463-6AB7-EAC2-47CE0BBEF84B}"/>
              </a:ext>
            </a:extLst>
          </p:cNvPr>
          <p:cNvSpPr txBox="1"/>
          <p:nvPr/>
        </p:nvSpPr>
        <p:spPr>
          <a:xfrm>
            <a:off x="9419365" y="4689157"/>
            <a:ext cx="1464765" cy="40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Actuators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69CC78F-0BB0-41B5-7B01-BCFD6F37865B}"/>
              </a:ext>
            </a:extLst>
          </p:cNvPr>
          <p:cNvSpPr txBox="1"/>
          <p:nvPr/>
        </p:nvSpPr>
        <p:spPr>
          <a:xfrm>
            <a:off x="8923266" y="6718484"/>
            <a:ext cx="1144265" cy="40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Sensor</a:t>
            </a:r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9705776E-4376-E68F-93E6-175E6CD59AD7}"/>
              </a:ext>
            </a:extLst>
          </p:cNvPr>
          <p:cNvSpPr/>
          <p:nvPr/>
        </p:nvSpPr>
        <p:spPr>
          <a:xfrm>
            <a:off x="4711742" y="4625752"/>
            <a:ext cx="580011" cy="53203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30F54F46-EA04-F4D2-8F6A-098A7AD73A6B}"/>
              </a:ext>
            </a:extLst>
          </p:cNvPr>
          <p:cNvCxnSpPr>
            <a:cxnSpLocks/>
            <a:stCxn id="46" idx="6"/>
            <a:endCxn id="38" idx="1"/>
          </p:cNvCxnSpPr>
          <p:nvPr/>
        </p:nvCxnSpPr>
        <p:spPr>
          <a:xfrm>
            <a:off x="5291753" y="4891770"/>
            <a:ext cx="86441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3DE101CE-D0F2-8907-AAB2-29DE2EB56291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>
            <a:off x="8330035" y="4891770"/>
            <a:ext cx="70536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7AB634C5-6495-7962-1039-8FF384BB9F9C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 flipV="1">
            <a:off x="11209262" y="4890555"/>
            <a:ext cx="682772" cy="12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07DC5F5D-A444-F555-1A26-D0A2F7F19637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15227092" y="4890555"/>
            <a:ext cx="161310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a gomito 50">
            <a:extLst>
              <a:ext uri="{FF2B5EF4-FFF2-40B4-BE49-F238E27FC236}">
                <a16:creationId xmlns:a16="http://schemas.microsoft.com/office/drawing/2014/main" id="{1626A2A7-849E-D8E4-2C1C-A0AA4C4758B7}"/>
              </a:ext>
            </a:extLst>
          </p:cNvPr>
          <p:cNvCxnSpPr>
            <a:cxnSpLocks/>
            <a:endCxn id="24" idx="3"/>
          </p:cNvCxnSpPr>
          <p:nvPr/>
        </p:nvCxnSpPr>
        <p:spPr>
          <a:xfrm rot="10800000" flipV="1">
            <a:off x="10524996" y="4899596"/>
            <a:ext cx="5475087" cy="1998082"/>
          </a:xfrm>
          <a:prstGeom prst="bentConnector3">
            <a:avLst>
              <a:gd name="adj1" fmla="val -19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a gomito 51">
            <a:extLst>
              <a:ext uri="{FF2B5EF4-FFF2-40B4-BE49-F238E27FC236}">
                <a16:creationId xmlns:a16="http://schemas.microsoft.com/office/drawing/2014/main" id="{713D8362-A64D-CD57-38D6-1784EF604945}"/>
              </a:ext>
            </a:extLst>
          </p:cNvPr>
          <p:cNvCxnSpPr>
            <a:cxnSpLocks/>
            <a:stCxn id="41" idx="1"/>
            <a:endCxn id="46" idx="4"/>
          </p:cNvCxnSpPr>
          <p:nvPr/>
        </p:nvCxnSpPr>
        <p:spPr>
          <a:xfrm rot="10800000">
            <a:off x="5001748" y="5157786"/>
            <a:ext cx="3339582" cy="176331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71008F03-2105-D5E7-CC0D-9D8B17B666F1}"/>
              </a:ext>
            </a:extLst>
          </p:cNvPr>
          <p:cNvCxnSpPr>
            <a:cxnSpLocks/>
          </p:cNvCxnSpPr>
          <p:nvPr/>
        </p:nvCxnSpPr>
        <p:spPr>
          <a:xfrm>
            <a:off x="3301179" y="4890555"/>
            <a:ext cx="1410563" cy="12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4DA8A0-383D-16E5-1472-B436B4E9FFB4}"/>
              </a:ext>
            </a:extLst>
          </p:cNvPr>
          <p:cNvSpPr txBox="1"/>
          <p:nvPr/>
        </p:nvSpPr>
        <p:spPr>
          <a:xfrm>
            <a:off x="4438758" y="4496804"/>
            <a:ext cx="341198" cy="4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+</a:t>
            </a:r>
            <a:endParaRPr lang="it-IT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08CBCCA-6EDC-C00B-BB1D-7ED19E36F8F6}"/>
              </a:ext>
            </a:extLst>
          </p:cNvPr>
          <p:cNvSpPr txBox="1"/>
          <p:nvPr/>
        </p:nvSpPr>
        <p:spPr>
          <a:xfrm>
            <a:off x="4652157" y="4972211"/>
            <a:ext cx="364175" cy="574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-</a:t>
            </a:r>
            <a:endParaRPr lang="it-IT" sz="2400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3098DFA-3A19-EF79-5E20-151233A6D642}"/>
              </a:ext>
            </a:extLst>
          </p:cNvPr>
          <p:cNvSpPr txBox="1"/>
          <p:nvPr/>
        </p:nvSpPr>
        <p:spPr>
          <a:xfrm>
            <a:off x="3650054" y="5667853"/>
            <a:ext cx="1313661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Feedback Signal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7726469-215B-33AC-BF25-9B7E98404E22}"/>
              </a:ext>
            </a:extLst>
          </p:cNvPr>
          <p:cNvSpPr txBox="1"/>
          <p:nvPr/>
        </p:nvSpPr>
        <p:spPr>
          <a:xfrm>
            <a:off x="3300080" y="4229100"/>
            <a:ext cx="1331308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Angle Setpoint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F9D7D7EF-2339-073E-0037-2B641F705B7F}"/>
              </a:ext>
            </a:extLst>
          </p:cNvPr>
          <p:cNvSpPr txBox="1"/>
          <p:nvPr/>
        </p:nvSpPr>
        <p:spPr>
          <a:xfrm>
            <a:off x="5324812" y="4234515"/>
            <a:ext cx="952218" cy="6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elegraf" panose="020B0604020202020204" charset="0"/>
              </a:rPr>
              <a:t>Angle Error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AF8B857-1A53-AFDE-BC4F-97E9F5642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00" y="4519018"/>
            <a:ext cx="1800000" cy="79785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937DD1B-C0B6-5B9D-D92D-123573B72B3D}"/>
              </a:ext>
            </a:extLst>
          </p:cNvPr>
          <p:cNvSpPr/>
          <p:nvPr/>
        </p:nvSpPr>
        <p:spPr>
          <a:xfrm>
            <a:off x="9419365" y="4625752"/>
            <a:ext cx="1422933" cy="566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B926B0F-1CF2-AA76-4EC7-9CB9FCD63BE1}"/>
              </a:ext>
            </a:extLst>
          </p:cNvPr>
          <p:cNvSpPr/>
          <p:nvPr/>
        </p:nvSpPr>
        <p:spPr>
          <a:xfrm>
            <a:off x="9024102" y="4000500"/>
            <a:ext cx="2185160" cy="1726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D75A3ED-9ECF-D7D4-7E2A-0F2336988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356" y="4210519"/>
            <a:ext cx="1295180" cy="1295180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ADBE69DF-B18F-F387-7836-4AADA50EF1EF}"/>
              </a:ext>
            </a:extLst>
          </p:cNvPr>
          <p:cNvSpPr/>
          <p:nvPr/>
        </p:nvSpPr>
        <p:spPr>
          <a:xfrm>
            <a:off x="8686800" y="6718484"/>
            <a:ext cx="1468282" cy="40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68EDF793-4F9D-9514-D908-09D1BF2DF7C1}"/>
              </a:ext>
            </a:extLst>
          </p:cNvPr>
          <p:cNvSpPr/>
          <p:nvPr/>
        </p:nvSpPr>
        <p:spPr>
          <a:xfrm>
            <a:off x="8339835" y="6034419"/>
            <a:ext cx="2185160" cy="1726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CCAC918-97C6-FBDB-5DC9-294A68B487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08" y="6164430"/>
            <a:ext cx="1561904" cy="156190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E578660-B186-A535-F1AC-E2E2547768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892" y="2836333"/>
            <a:ext cx="4693708" cy="37549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DEEB70-5540-B3DD-101A-9C40A6BD5233}"/>
              </a:ext>
            </a:extLst>
          </p:cNvPr>
          <p:cNvSpPr txBox="1"/>
          <p:nvPr/>
        </p:nvSpPr>
        <p:spPr>
          <a:xfrm>
            <a:off x="6371324" y="5413877"/>
            <a:ext cx="1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Arduino Nano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89C919A-F177-7750-6400-ED9B356BAE17}"/>
              </a:ext>
            </a:extLst>
          </p:cNvPr>
          <p:cNvSpPr txBox="1"/>
          <p:nvPr/>
        </p:nvSpPr>
        <p:spPr>
          <a:xfrm>
            <a:off x="9239793" y="3577968"/>
            <a:ext cx="1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Stepper Motor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AF0AFC-682E-5876-EEA0-3E80FA6C8C3B}"/>
              </a:ext>
            </a:extLst>
          </p:cNvPr>
          <p:cNvSpPr txBox="1"/>
          <p:nvPr/>
        </p:nvSpPr>
        <p:spPr>
          <a:xfrm>
            <a:off x="8683902" y="7746705"/>
            <a:ext cx="178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MPU-6050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E355115-8AE9-9F8D-5A1E-1D8FBAD4A253}"/>
                  </a:ext>
                </a:extLst>
              </p:cNvPr>
              <p:cNvSpPr txBox="1"/>
              <p:nvPr/>
            </p:nvSpPr>
            <p:spPr>
              <a:xfrm>
                <a:off x="2769202" y="8487050"/>
                <a:ext cx="117185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2100" b="1" dirty="0">
                    <a:solidFill>
                      <a:schemeClr val="bg1"/>
                    </a:solidFill>
                    <a:latin typeface="Telegraf" panose="020B0604020202020204" charset="0"/>
                  </a:rPr>
                  <a:t>Feedback signals</a:t>
                </a:r>
                <a:r>
                  <a:rPr lang="en-US" sz="2100" dirty="0">
                    <a:solidFill>
                      <a:schemeClr val="bg1"/>
                    </a:solidFill>
                    <a:latin typeface="Telegraf" panose="020B0604020202020204" charset="0"/>
                  </a:rPr>
                  <a:t>: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Angular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100" dirty="0">
                        <a:solidFill>
                          <a:schemeClr val="bg1"/>
                        </a:solidFill>
                        <a:latin typeface="Telegraf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el-GR" sz="21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1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sz="2100" dirty="0">
                            <a:solidFill>
                              <a:schemeClr val="bg1"/>
                            </a:solidFill>
                            <a:latin typeface="Telegraf" panose="020B060402020202020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</m:acc>
                  </m:oMath>
                </a14:m>
                <a:endParaRPr lang="it-IT" sz="2100" b="1" dirty="0">
                  <a:solidFill>
                    <a:schemeClr val="bg1"/>
                  </a:solidFill>
                  <a:latin typeface="Telegraf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2100" b="1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Control signal</a:t>
                </a:r>
                <a:r>
                  <a:rPr lang="en-US" sz="2100" dirty="0">
                    <a:solidFill>
                      <a:schemeClr val="bg1"/>
                    </a:solidFill>
                    <a:latin typeface="Telegraf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Angular velocity of the stepper motor shaft</a:t>
                </a:r>
                <a:endParaRPr lang="en-US" sz="2100" b="1" dirty="0">
                  <a:solidFill>
                    <a:schemeClr val="bg1"/>
                  </a:solidFill>
                  <a:latin typeface="Telegraf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E355115-8AE9-9F8D-5A1E-1D8FBAD4A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202" y="8487050"/>
                <a:ext cx="11718540" cy="738664"/>
              </a:xfrm>
              <a:prstGeom prst="rect">
                <a:avLst/>
              </a:prstGeom>
              <a:blipFill>
                <a:blip r:embed="rId9"/>
                <a:stretch>
                  <a:fillRect l="-520" t="-4959" b="-157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26604A-DA01-5109-AD1F-2B3B77D2D082}"/>
              </a:ext>
            </a:extLst>
          </p:cNvPr>
          <p:cNvSpPr txBox="1"/>
          <p:nvPr/>
        </p:nvSpPr>
        <p:spPr>
          <a:xfrm>
            <a:off x="15229095" y="4489980"/>
            <a:ext cx="186819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Telegraf" panose="020B0604020202020204" charset="0"/>
              </a:rPr>
              <a:t>Angular</a:t>
            </a:r>
            <a:r>
              <a:rPr lang="it-IT" sz="1600" b="1" dirty="0">
                <a:latin typeface="Telegraf" panose="020B0604020202020204" charset="0"/>
              </a:rPr>
              <a:t> Outputs</a:t>
            </a:r>
            <a:endParaRPr lang="it-IT" sz="2000" b="1" dirty="0">
              <a:latin typeface="Telegraf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7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33">
        <p159:morph option="byObject"/>
      </p:transition>
    </mc:Choice>
    <mc:Fallback xmlns="">
      <p:transition spd="slow" advTm="83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8461" y="154352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66121F"/>
                  </a:solidFill>
                  <a:latin typeface="Telegraf Bold"/>
                </a:rPr>
                <a:t>Simulation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20EA8F8-8F7B-686E-F561-74CDDA80934F}"/>
                  </a:ext>
                </a:extLst>
              </p:cNvPr>
              <p:cNvSpPr txBox="1"/>
              <p:nvPr/>
            </p:nvSpPr>
            <p:spPr>
              <a:xfrm>
                <a:off x="2508461" y="8126565"/>
                <a:ext cx="12877800" cy="1864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Telegraf" panose="020B0604020202020204" charset="0"/>
                  </a:rPr>
                  <a:t>The PID controller </a:t>
                </a:r>
                <a:r>
                  <a:rPr lang="it-IT" sz="2400" dirty="0">
                    <a:latin typeface="Telegraf" panose="020B0604020202020204" charset="0"/>
                  </a:rPr>
                  <a:t>must take </a:t>
                </a:r>
                <a:r>
                  <a:rPr lang="it-IT" sz="2400" dirty="0" err="1">
                    <a:latin typeface="Telegraf" panose="020B0604020202020204" charset="0"/>
                  </a:rPr>
                  <a:t>into</a:t>
                </a:r>
                <a:r>
                  <a:rPr lang="it-IT" sz="2400" dirty="0">
                    <a:latin typeface="Telegraf" panose="020B0604020202020204" charset="0"/>
                  </a:rPr>
                  <a:t> account the </a:t>
                </a:r>
                <a:r>
                  <a:rPr lang="it-IT" sz="2400" b="1" dirty="0">
                    <a:latin typeface="Telegraf" panose="020B0604020202020204" charset="0"/>
                  </a:rPr>
                  <a:t>delay</a:t>
                </a:r>
                <a:r>
                  <a:rPr lang="it-IT" sz="2400" dirty="0">
                    <a:latin typeface="Telegraf" panose="020B0604020202020204" charset="0"/>
                  </a:rPr>
                  <a:t> </a:t>
                </a:r>
                <a:r>
                  <a:rPr lang="it-IT" sz="2400" dirty="0" err="1">
                    <a:latin typeface="Telegraf" panose="020B0604020202020204" charset="0"/>
                  </a:rPr>
                  <a:t>introduced</a:t>
                </a:r>
                <a:r>
                  <a:rPr lang="it-IT" sz="2400" dirty="0">
                    <a:latin typeface="Telegraf" panose="020B0604020202020204" charset="0"/>
                  </a:rPr>
                  <a:t> by the ZOH </a:t>
                </a:r>
                <a:r>
                  <a:rPr lang="it-IT" sz="2400" dirty="0" err="1">
                    <a:latin typeface="Telegraf" panose="020B0604020202020204" charset="0"/>
                  </a:rPr>
                  <a:t>reconstruction</a:t>
                </a:r>
                <a:r>
                  <a:rPr lang="it-IT" sz="2400" dirty="0">
                    <a:latin typeface="Telegraf" panose="020B0604020202020204" charset="0"/>
                  </a:rPr>
                  <a:t> filter, </a:t>
                </a:r>
                <a:r>
                  <a:rPr lang="it-IT" sz="2400" dirty="0" err="1">
                    <a:latin typeface="Telegraf" panose="020B0604020202020204" charset="0"/>
                  </a:rPr>
                  <a:t>which</a:t>
                </a:r>
                <a:r>
                  <a:rPr lang="it-IT" sz="2400" dirty="0">
                    <a:latin typeface="Telegraf" panose="020B0604020202020204" charset="0"/>
                  </a:rPr>
                  <a:t> can be </a:t>
                </a:r>
                <a:r>
                  <a:rPr lang="it-IT" sz="2400" dirty="0" err="1">
                    <a:latin typeface="Telegraf" panose="020B0604020202020204" charset="0"/>
                  </a:rPr>
                  <a:t>approximated</a:t>
                </a:r>
                <a:r>
                  <a:rPr lang="it-IT" sz="2400" dirty="0">
                    <a:latin typeface="Telegraf" panose="020B0604020202020204" charset="0"/>
                  </a:rPr>
                  <a:t> </a:t>
                </a:r>
                <a:r>
                  <a:rPr lang="it-IT" sz="2400" dirty="0" err="1">
                    <a:latin typeface="Telegraf" panose="020B0604020202020204" charset="0"/>
                  </a:rPr>
                  <a:t>using</a:t>
                </a:r>
                <a:r>
                  <a:rPr lang="it-IT" sz="2400" dirty="0">
                    <a:latin typeface="Telegraf" panose="020B0604020202020204" charset="0"/>
                  </a:rPr>
                  <a:t> </a:t>
                </a:r>
                <a:r>
                  <a:rPr lang="it-IT" sz="2400" dirty="0" err="1">
                    <a:latin typeface="Telegraf" panose="020B0604020202020204" charset="0"/>
                  </a:rPr>
                  <a:t>Padé’s</a:t>
                </a:r>
                <a:r>
                  <a:rPr lang="it-IT" sz="2400" dirty="0">
                    <a:latin typeface="Telegraf" panose="020B0604020202020204" charset="0"/>
                  </a:rPr>
                  <a:t> formula:</a:t>
                </a:r>
                <a:endParaRPr lang="en-US" sz="2400" dirty="0">
                  <a:latin typeface="Telegraf" panose="020B060402020202020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𝑍𝑂𝐻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𝑠𝑇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𝑠𝑇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20EA8F8-8F7B-686E-F561-74CDDA809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461" y="8126565"/>
                <a:ext cx="12877800" cy="1864869"/>
              </a:xfrm>
              <a:prstGeom prst="rect">
                <a:avLst/>
              </a:prstGeom>
              <a:blipFill>
                <a:blip r:embed="rId5"/>
                <a:stretch>
                  <a:fillRect l="-615" t="-2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E93B11F-DED9-8537-354E-C385F3C07054}"/>
              </a:ext>
            </a:extLst>
          </p:cNvPr>
          <p:cNvGrpSpPr/>
          <p:nvPr/>
        </p:nvGrpSpPr>
        <p:grpSpPr>
          <a:xfrm>
            <a:off x="2574030" y="2552700"/>
            <a:ext cx="5594270" cy="875842"/>
            <a:chOff x="0" y="0"/>
            <a:chExt cx="1926731" cy="23062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F27FAE9-5F79-18B4-CF31-84F7A0F90180}"/>
                </a:ext>
              </a:extLst>
            </p:cNvPr>
            <p:cNvSpPr/>
            <p:nvPr/>
          </p:nvSpPr>
          <p:spPr>
            <a:xfrm>
              <a:off x="0" y="0"/>
              <a:ext cx="1926731" cy="230622"/>
            </a:xfrm>
            <a:custGeom>
              <a:avLst/>
              <a:gdLst/>
              <a:ahLst/>
              <a:cxnLst/>
              <a:rect l="l" t="t" r="r" b="b"/>
              <a:pathLst>
                <a:path w="1926731" h="230622">
                  <a:moveTo>
                    <a:pt x="53960" y="0"/>
                  </a:moveTo>
                  <a:lnTo>
                    <a:pt x="1872771" y="0"/>
                  </a:lnTo>
                  <a:cubicBezTo>
                    <a:pt x="1887082" y="0"/>
                    <a:pt x="1900807" y="5685"/>
                    <a:pt x="1910926" y="15805"/>
                  </a:cubicBezTo>
                  <a:cubicBezTo>
                    <a:pt x="1921046" y="25924"/>
                    <a:pt x="1926731" y="39649"/>
                    <a:pt x="1926731" y="53960"/>
                  </a:cubicBezTo>
                  <a:lnTo>
                    <a:pt x="1926731" y="176662"/>
                  </a:lnTo>
                  <a:cubicBezTo>
                    <a:pt x="1926731" y="190973"/>
                    <a:pt x="1921046" y="204698"/>
                    <a:pt x="1910926" y="214818"/>
                  </a:cubicBezTo>
                  <a:cubicBezTo>
                    <a:pt x="1900807" y="224937"/>
                    <a:pt x="1887082" y="230622"/>
                    <a:pt x="1872771" y="230622"/>
                  </a:cubicBezTo>
                  <a:lnTo>
                    <a:pt x="53960" y="230622"/>
                  </a:lnTo>
                  <a:cubicBezTo>
                    <a:pt x="24159" y="230622"/>
                    <a:pt x="0" y="206463"/>
                    <a:pt x="0" y="176662"/>
                  </a:cubicBezTo>
                  <a:lnTo>
                    <a:pt x="0" y="53960"/>
                  </a:lnTo>
                  <a:cubicBezTo>
                    <a:pt x="0" y="24159"/>
                    <a:pt x="24159" y="0"/>
                    <a:pt x="53960" y="0"/>
                  </a:cubicBezTo>
                  <a:close/>
                </a:path>
              </a:pathLst>
            </a:custGeom>
            <a:solidFill>
              <a:srgbClr val="66121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630B56E-69AD-0C3E-F208-88A2E08C3801}"/>
                </a:ext>
              </a:extLst>
            </p:cNvPr>
            <p:cNvSpPr txBox="1"/>
            <p:nvPr/>
          </p:nvSpPr>
          <p:spPr>
            <a:xfrm>
              <a:off x="0" y="-28575"/>
              <a:ext cx="1926731" cy="259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TextBox 13">
            <a:extLst>
              <a:ext uri="{FF2B5EF4-FFF2-40B4-BE49-F238E27FC236}">
                <a16:creationId xmlns:a16="http://schemas.microsoft.com/office/drawing/2014/main" id="{49DC9B75-0C1E-0E91-1B46-61D8655643E5}"/>
              </a:ext>
            </a:extLst>
          </p:cNvPr>
          <p:cNvSpPr txBox="1"/>
          <p:nvPr/>
        </p:nvSpPr>
        <p:spPr>
          <a:xfrm>
            <a:off x="2362200" y="2647783"/>
            <a:ext cx="5944284" cy="626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3720" dirty="0">
                <a:solidFill>
                  <a:srgbClr val="FFFFFF"/>
                </a:solidFill>
                <a:latin typeface="Telegraf Bold"/>
              </a:rPr>
              <a:t>Continuous Controller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6DD0B94-09FA-C341-6629-BBCF4AD68EF0}"/>
              </a:ext>
            </a:extLst>
          </p:cNvPr>
          <p:cNvGrpSpPr/>
          <p:nvPr/>
        </p:nvGrpSpPr>
        <p:grpSpPr>
          <a:xfrm>
            <a:off x="2580169" y="3467100"/>
            <a:ext cx="12877800" cy="4109708"/>
            <a:chOff x="2580169" y="5215235"/>
            <a:chExt cx="12877800" cy="4109708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59ECF55-9BA6-BB47-57AD-04ADF80945B8}"/>
                </a:ext>
              </a:extLst>
            </p:cNvPr>
            <p:cNvSpPr txBox="1"/>
            <p:nvPr/>
          </p:nvSpPr>
          <p:spPr>
            <a:xfrm>
              <a:off x="2580169" y="5215235"/>
              <a:ext cx="128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Telegraf" panose="020B0604020202020204" charset="0"/>
                </a:rPr>
                <a:t>Continuous</a:t>
              </a:r>
              <a:r>
                <a:rPr lang="en-GB" sz="2400" dirty="0">
                  <a:latin typeface="Telegraf" panose="020B0604020202020204" charset="0"/>
                </a:rPr>
                <a:t> representation of the discrete closed loop with the PID controller:</a:t>
              </a:r>
              <a:endParaRPr lang="it-IT" sz="2400" b="0" i="1" dirty="0">
                <a:latin typeface="Cambria Math" panose="02040503050406030204" pitchFamily="18" charset="0"/>
              </a:endParaRP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7567748E-D729-26E8-D850-E38563CD6A5E}"/>
                </a:ext>
              </a:extLst>
            </p:cNvPr>
            <p:cNvSpPr/>
            <p:nvPr/>
          </p:nvSpPr>
          <p:spPr>
            <a:xfrm>
              <a:off x="6138185" y="6904439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Telegraf" panose="020B0604020202020204" charset="0"/>
                </a:rPr>
                <a:t>Integral Action</a:t>
              </a:r>
            </a:p>
          </p:txBody>
        </p:sp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67473CD4-D3A0-5F58-A686-060EC8999DC3}"/>
                </a:ext>
              </a:extLst>
            </p:cNvPr>
            <p:cNvSpPr/>
            <p:nvPr/>
          </p:nvSpPr>
          <p:spPr>
            <a:xfrm>
              <a:off x="9504319" y="6899400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053F702F-E6C3-3BE3-7A50-DEF81A8D6FC1}"/>
                </a:ext>
              </a:extLst>
            </p:cNvPr>
            <p:cNvSpPr/>
            <p:nvPr/>
          </p:nvSpPr>
          <p:spPr>
            <a:xfrm>
              <a:off x="12087203" y="6899400"/>
              <a:ext cx="1437698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B3C25AB-244C-1846-E85D-A49729C2E319}"/>
                </a:ext>
              </a:extLst>
            </p:cNvPr>
            <p:cNvSpPr txBox="1"/>
            <p:nvPr/>
          </p:nvSpPr>
          <p:spPr>
            <a:xfrm>
              <a:off x="12279164" y="7150728"/>
              <a:ext cx="106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Telegraf" panose="020B0604020202020204" charset="0"/>
                </a:rPr>
                <a:t>Process</a:t>
              </a:r>
              <a:endParaRPr lang="it-IT" dirty="0">
                <a:latin typeface="Telegraf" panose="020B0604020202020204" charset="0"/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E511CAD-10B3-96AD-F390-704A6C81AFED}"/>
                </a:ext>
              </a:extLst>
            </p:cNvPr>
            <p:cNvSpPr/>
            <p:nvPr/>
          </p:nvSpPr>
          <p:spPr>
            <a:xfrm>
              <a:off x="4469321" y="7089901"/>
              <a:ext cx="521363" cy="5104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09B76619-8373-E81E-9250-7F70CCAF5D01}"/>
                </a:ext>
              </a:extLst>
            </p:cNvPr>
            <p:cNvCxnSpPr>
              <a:cxnSpLocks/>
              <a:stCxn id="23" idx="6"/>
              <a:endCxn id="14" idx="1"/>
            </p:cNvCxnSpPr>
            <p:nvPr/>
          </p:nvCxnSpPr>
          <p:spPr>
            <a:xfrm flipV="1">
              <a:off x="4990683" y="7339845"/>
              <a:ext cx="1147502" cy="525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56D0ACBC-E2F0-8B5C-A968-FD5448B6E1E0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11458372" y="7334805"/>
              <a:ext cx="62883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CC42B378-FE5F-A3B5-1294-53E9B3CDE4F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13524900" y="7334805"/>
              <a:ext cx="1319645" cy="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a gomito 28">
              <a:extLst>
                <a:ext uri="{FF2B5EF4-FFF2-40B4-BE49-F238E27FC236}">
                  <a16:creationId xmlns:a16="http://schemas.microsoft.com/office/drawing/2014/main" id="{58C4FF03-C4B2-8AD8-42B8-AF0D2566C15F}"/>
                </a:ext>
              </a:extLst>
            </p:cNvPr>
            <p:cNvCxnSpPr>
              <a:cxnSpLocks/>
              <a:endCxn id="23" idx="4"/>
            </p:cNvCxnSpPr>
            <p:nvPr/>
          </p:nvCxnSpPr>
          <p:spPr>
            <a:xfrm rot="16200000" flipV="1">
              <a:off x="3867686" y="8462624"/>
              <a:ext cx="1724637" cy="1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3FA0ABCF-20FA-23B9-9D50-BC8E50E1E547}"/>
                </a:ext>
              </a:extLst>
            </p:cNvPr>
            <p:cNvCxnSpPr>
              <a:cxnSpLocks/>
            </p:cNvCxnSpPr>
            <p:nvPr/>
          </p:nvCxnSpPr>
          <p:spPr>
            <a:xfrm>
              <a:off x="3201388" y="7343938"/>
              <a:ext cx="1267933" cy="11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16E26EE-19B5-345F-DCF3-2CE6F1A0971F}"/>
                </a:ext>
              </a:extLst>
            </p:cNvPr>
            <p:cNvSpPr txBox="1"/>
            <p:nvPr/>
          </p:nvSpPr>
          <p:spPr>
            <a:xfrm>
              <a:off x="4223940" y="6966195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21691B1-03D3-9F5D-ED3A-120702D70855}"/>
                </a:ext>
              </a:extLst>
            </p:cNvPr>
            <p:cNvSpPr txBox="1"/>
            <p:nvPr/>
          </p:nvSpPr>
          <p:spPr>
            <a:xfrm>
              <a:off x="4415761" y="7422275"/>
              <a:ext cx="327351" cy="550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/>
                <a:t>-</a:t>
              </a:r>
              <a:endParaRPr lang="it-IT" sz="2400" dirty="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3BA6B2CE-BE5B-4D51-6051-6273F631BDD9}"/>
                </a:ext>
              </a:extLst>
            </p:cNvPr>
            <p:cNvSpPr txBox="1"/>
            <p:nvPr/>
          </p:nvSpPr>
          <p:spPr>
            <a:xfrm>
              <a:off x="13628605" y="6947821"/>
              <a:ext cx="15900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Telegraf" panose="020B0604020202020204" charset="0"/>
                </a:rPr>
                <a:t>Output</a:t>
              </a:r>
              <a:endParaRPr lang="it-IT" sz="2000" b="1" dirty="0">
                <a:latin typeface="Telegraf" panose="020B060402020202020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FCB239E2-DE7D-BB35-DFF5-106159452059}"/>
                </a:ext>
              </a:extLst>
            </p:cNvPr>
            <p:cNvSpPr txBox="1"/>
            <p:nvPr/>
          </p:nvSpPr>
          <p:spPr>
            <a:xfrm>
              <a:off x="3091860" y="6992179"/>
              <a:ext cx="1486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Telegraf" panose="020B0604020202020204" charset="0"/>
                </a:rPr>
                <a:t>Reference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6BFDFA43-A05C-E80A-C004-E3B435ECCF06}"/>
                    </a:ext>
                  </a:extLst>
                </p:cNvPr>
                <p:cNvSpPr txBox="1"/>
                <p:nvPr/>
              </p:nvSpPr>
              <p:spPr>
                <a:xfrm>
                  <a:off x="4982842" y="6920624"/>
                  <a:ext cx="8559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600" b="1" dirty="0">
                    <a:latin typeface="Telegraf" panose="020B0604020202020204" charset="0"/>
                  </a:endParaRPr>
                </a:p>
              </p:txBody>
            </p:sp>
          </mc:Choice>
          <mc:Fallback xmlns="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6BFDFA43-A05C-E80A-C004-E3B435ECCF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2842" y="6920624"/>
                  <a:ext cx="855934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id="{5A38833B-6276-3DB9-0657-357AF41CAAB9}"/>
                </a:ext>
              </a:extLst>
            </p:cNvPr>
            <p:cNvSpPr/>
            <p:nvPr/>
          </p:nvSpPr>
          <p:spPr>
            <a:xfrm>
              <a:off x="6139033" y="5867034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Telegraf" panose="020B0604020202020204" charset="0"/>
                </a:rPr>
                <a:t>Proportional Action</a:t>
              </a:r>
            </a:p>
          </p:txBody>
        </p:sp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0ABB3990-CC8E-5B94-3E05-0DED9A2B4113}"/>
                </a:ext>
              </a:extLst>
            </p:cNvPr>
            <p:cNvSpPr/>
            <p:nvPr/>
          </p:nvSpPr>
          <p:spPr>
            <a:xfrm>
              <a:off x="6148533" y="7936175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Telegraf" panose="020B0604020202020204" charset="0"/>
                </a:rPr>
                <a:t>Derivative Action</a:t>
              </a:r>
            </a:p>
          </p:txBody>
        </p:sp>
        <p:cxnSp>
          <p:nvCxnSpPr>
            <p:cNvPr id="44" name="Connettore a gomito 43">
              <a:extLst>
                <a:ext uri="{FF2B5EF4-FFF2-40B4-BE49-F238E27FC236}">
                  <a16:creationId xmlns:a16="http://schemas.microsoft.com/office/drawing/2014/main" id="{3A9BE487-3DC3-416A-49D7-BF92EE6E1CC5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 rot="5400000" flipH="1" flipV="1">
              <a:off x="5482498" y="6683310"/>
              <a:ext cx="1037404" cy="275665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ttore a gomito 48">
              <a:extLst>
                <a:ext uri="{FF2B5EF4-FFF2-40B4-BE49-F238E27FC236}">
                  <a16:creationId xmlns:a16="http://schemas.microsoft.com/office/drawing/2014/main" id="{9B4B9230-DA60-E0A0-DB5A-8723BD2F0CED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 rot="16200000" flipH="1">
              <a:off x="5489590" y="7712638"/>
              <a:ext cx="1036777" cy="281110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C049B19E-DF67-11D5-1ED1-6F077D76078E}"/>
                </a:ext>
              </a:extLst>
            </p:cNvPr>
            <p:cNvSpPr/>
            <p:nvPr/>
          </p:nvSpPr>
          <p:spPr>
            <a:xfrm>
              <a:off x="8377393" y="7084643"/>
              <a:ext cx="521363" cy="5104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3E03F7CE-DC0E-D0D9-CE73-88E316A1558C}"/>
                </a:ext>
              </a:extLst>
            </p:cNvPr>
            <p:cNvCxnSpPr>
              <a:cxnSpLocks/>
              <a:stCxn id="54" idx="6"/>
              <a:endCxn id="15" idx="1"/>
            </p:cNvCxnSpPr>
            <p:nvPr/>
          </p:nvCxnSpPr>
          <p:spPr>
            <a:xfrm flipV="1">
              <a:off x="8898755" y="7334805"/>
              <a:ext cx="605564" cy="50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ttore a gomito 61">
              <a:extLst>
                <a:ext uri="{FF2B5EF4-FFF2-40B4-BE49-F238E27FC236}">
                  <a16:creationId xmlns:a16="http://schemas.microsoft.com/office/drawing/2014/main" id="{D2C796D4-D2A1-BE92-26C8-EBDB1815EE85}"/>
                </a:ext>
              </a:extLst>
            </p:cNvPr>
            <p:cNvCxnSpPr>
              <a:cxnSpLocks/>
              <a:stCxn id="39" idx="3"/>
              <a:endCxn id="54" idx="0"/>
            </p:cNvCxnSpPr>
            <p:nvPr/>
          </p:nvCxnSpPr>
          <p:spPr>
            <a:xfrm>
              <a:off x="8093086" y="6302440"/>
              <a:ext cx="544989" cy="782203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4AD3ACAB-FA43-2B38-286C-17D11396B31A}"/>
                </a:ext>
              </a:extLst>
            </p:cNvPr>
            <p:cNvCxnSpPr>
              <a:cxnSpLocks/>
              <a:stCxn id="14" idx="3"/>
              <a:endCxn id="54" idx="2"/>
            </p:cNvCxnSpPr>
            <p:nvPr/>
          </p:nvCxnSpPr>
          <p:spPr>
            <a:xfrm>
              <a:off x="8092238" y="7339845"/>
              <a:ext cx="28515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ttore a gomito 67">
              <a:extLst>
                <a:ext uri="{FF2B5EF4-FFF2-40B4-BE49-F238E27FC236}">
                  <a16:creationId xmlns:a16="http://schemas.microsoft.com/office/drawing/2014/main" id="{1AAC53AA-EC72-E09B-D76F-188A24F4382B}"/>
                </a:ext>
              </a:extLst>
            </p:cNvPr>
            <p:cNvCxnSpPr>
              <a:cxnSpLocks/>
              <a:stCxn id="40" idx="3"/>
              <a:endCxn id="54" idx="4"/>
            </p:cNvCxnSpPr>
            <p:nvPr/>
          </p:nvCxnSpPr>
          <p:spPr>
            <a:xfrm flipV="1">
              <a:off x="8102586" y="7595047"/>
              <a:ext cx="535489" cy="776534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1E82271D-2E58-F147-2973-7889402C74C0}"/>
                </a:ext>
              </a:extLst>
            </p:cNvPr>
            <p:cNvSpPr txBox="1"/>
            <p:nvPr/>
          </p:nvSpPr>
          <p:spPr>
            <a:xfrm>
              <a:off x="8699018" y="6765559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48DDE721-8E61-CA70-25D6-8B50F16AB108}"/>
                </a:ext>
              </a:extLst>
            </p:cNvPr>
            <p:cNvSpPr txBox="1"/>
            <p:nvPr/>
          </p:nvSpPr>
          <p:spPr>
            <a:xfrm>
              <a:off x="8691394" y="7472806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EE4CC537-D2DC-A77B-2F19-222494C0516E}"/>
                </a:ext>
              </a:extLst>
            </p:cNvPr>
            <p:cNvSpPr txBox="1"/>
            <p:nvPr/>
          </p:nvSpPr>
          <p:spPr>
            <a:xfrm>
              <a:off x="8146048" y="6950301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CasellaDiTesto 96">
                  <a:extLst>
                    <a:ext uri="{FF2B5EF4-FFF2-40B4-BE49-F238E27FC236}">
                      <a16:creationId xmlns:a16="http://schemas.microsoft.com/office/drawing/2014/main" id="{44DC8873-A844-6D61-6CC5-E2FF15AC98EB}"/>
                    </a:ext>
                  </a:extLst>
                </p:cNvPr>
                <p:cNvSpPr txBox="1"/>
                <p:nvPr/>
              </p:nvSpPr>
              <p:spPr>
                <a:xfrm>
                  <a:off x="8748200" y="6969403"/>
                  <a:ext cx="855934" cy="3247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600" b="1" dirty="0">
                    <a:latin typeface="Telegraf" panose="020B0604020202020204" charset="0"/>
                  </a:endParaRPr>
                </a:p>
              </p:txBody>
            </p:sp>
          </mc:Choice>
          <mc:Fallback xmlns="">
            <p:sp>
              <p:nvSpPr>
                <p:cNvPr id="97" name="CasellaDiTesto 96">
                  <a:extLst>
                    <a:ext uri="{FF2B5EF4-FFF2-40B4-BE49-F238E27FC236}">
                      <a16:creationId xmlns:a16="http://schemas.microsoft.com/office/drawing/2014/main" id="{44DC8873-A844-6D61-6CC5-E2FF15AC9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8200" y="6969403"/>
                  <a:ext cx="855934" cy="324790"/>
                </a:xfrm>
                <a:prstGeom prst="rect">
                  <a:avLst/>
                </a:prstGeom>
                <a:blipFill>
                  <a:blip r:embed="rId7"/>
                  <a:stretch>
                    <a:fillRect b="-1509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6206546F-4BE7-8689-46E9-175D1211B28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9654" y="5586659"/>
            <a:ext cx="9377347" cy="1990148"/>
          </a:xfrm>
          <a:prstGeom prst="bentConnector3">
            <a:avLst>
              <a:gd name="adj1" fmla="val 1163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C7CDFD-0854-6506-5C26-A94E47DB26BD}"/>
              </a:ext>
            </a:extLst>
          </p:cNvPr>
          <p:cNvSpPr txBox="1"/>
          <p:nvPr/>
        </p:nvSpPr>
        <p:spPr>
          <a:xfrm>
            <a:off x="9753333" y="5388146"/>
            <a:ext cx="139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elegraf" panose="020B0604020202020204" charset="0"/>
              </a:rPr>
              <a:t>ZOH delay</a:t>
            </a:r>
          </a:p>
          <a:p>
            <a:pPr algn="ctr"/>
            <a:endParaRPr lang="it-IT" dirty="0">
              <a:latin typeface="Telegraf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49082AF-175B-9E48-2D17-1CE643DCA5F2}"/>
                  </a:ext>
                </a:extLst>
              </p:cNvPr>
              <p:cNvSpPr txBox="1"/>
              <p:nvPr/>
            </p:nvSpPr>
            <p:spPr>
              <a:xfrm>
                <a:off x="14040581" y="5596690"/>
                <a:ext cx="855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b="1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49082AF-175B-9E48-2D17-1CE643DCA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0581" y="5596690"/>
                <a:ext cx="855934" cy="338554"/>
              </a:xfrm>
              <a:prstGeom prst="rect">
                <a:avLst/>
              </a:prstGeom>
              <a:blipFill>
                <a:blip r:embed="rId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2678FDF-79E5-6010-33A0-0D4BA9612595}"/>
                  </a:ext>
                </a:extLst>
              </p:cNvPr>
              <p:cNvSpPr txBox="1"/>
              <p:nvPr/>
            </p:nvSpPr>
            <p:spPr>
              <a:xfrm>
                <a:off x="3444155" y="5596690"/>
                <a:ext cx="855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b="1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2678FDF-79E5-6010-33A0-0D4BA9612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155" y="5596690"/>
                <a:ext cx="855934" cy="338554"/>
              </a:xfrm>
              <a:prstGeom prst="rect">
                <a:avLst/>
              </a:prstGeom>
              <a:blipFill>
                <a:blip r:embed="rId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6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4">
        <p:fade/>
      </p:transition>
    </mc:Choice>
    <mc:Fallback xmlns="">
      <p:transition spd="med" advTm="1584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8461" y="154352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66121F"/>
                  </a:solidFill>
                  <a:latin typeface="Telegraf Bold"/>
                </a:rPr>
                <a:t>Simulation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0EA8F8-8F7B-686E-F561-74CDDA80934F}"/>
              </a:ext>
            </a:extLst>
          </p:cNvPr>
          <p:cNvSpPr txBox="1"/>
          <p:nvPr/>
        </p:nvSpPr>
        <p:spPr>
          <a:xfrm>
            <a:off x="2580169" y="8307831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elegraf" panose="020B0604020202020204" charset="0"/>
              </a:rPr>
              <a:t>The </a:t>
            </a:r>
            <a:r>
              <a:rPr lang="en-GB" sz="2400" b="1" dirty="0">
                <a:latin typeface="Telegraf" panose="020B0604020202020204" charset="0"/>
              </a:rPr>
              <a:t>sampling time </a:t>
            </a:r>
            <a:r>
              <a:rPr lang="en-GB" sz="2400" dirty="0">
                <a:latin typeface="Telegraf" panose="020B0604020202020204" charset="0"/>
              </a:rPr>
              <a:t>is chosen sufficiently shorter than the maximum imposed by Shannon’s theorem considering the bandwidth of the system.</a:t>
            </a:r>
            <a:endParaRPr lang="en-US" sz="2400" dirty="0">
              <a:latin typeface="Telegraf" panose="020B060402020202020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93B11F-DED9-8537-354E-C385F3C07054}"/>
              </a:ext>
            </a:extLst>
          </p:cNvPr>
          <p:cNvGrpSpPr/>
          <p:nvPr/>
        </p:nvGrpSpPr>
        <p:grpSpPr>
          <a:xfrm>
            <a:off x="2574030" y="2552700"/>
            <a:ext cx="5594270" cy="875842"/>
            <a:chOff x="0" y="0"/>
            <a:chExt cx="1926731" cy="23062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F27FAE9-5F79-18B4-CF31-84F7A0F90180}"/>
                </a:ext>
              </a:extLst>
            </p:cNvPr>
            <p:cNvSpPr/>
            <p:nvPr/>
          </p:nvSpPr>
          <p:spPr>
            <a:xfrm>
              <a:off x="0" y="0"/>
              <a:ext cx="1926731" cy="230622"/>
            </a:xfrm>
            <a:custGeom>
              <a:avLst/>
              <a:gdLst/>
              <a:ahLst/>
              <a:cxnLst/>
              <a:rect l="l" t="t" r="r" b="b"/>
              <a:pathLst>
                <a:path w="1926731" h="230622">
                  <a:moveTo>
                    <a:pt x="53960" y="0"/>
                  </a:moveTo>
                  <a:lnTo>
                    <a:pt x="1872771" y="0"/>
                  </a:lnTo>
                  <a:cubicBezTo>
                    <a:pt x="1887082" y="0"/>
                    <a:pt x="1900807" y="5685"/>
                    <a:pt x="1910926" y="15805"/>
                  </a:cubicBezTo>
                  <a:cubicBezTo>
                    <a:pt x="1921046" y="25924"/>
                    <a:pt x="1926731" y="39649"/>
                    <a:pt x="1926731" y="53960"/>
                  </a:cubicBezTo>
                  <a:lnTo>
                    <a:pt x="1926731" y="176662"/>
                  </a:lnTo>
                  <a:cubicBezTo>
                    <a:pt x="1926731" y="190973"/>
                    <a:pt x="1921046" y="204698"/>
                    <a:pt x="1910926" y="214818"/>
                  </a:cubicBezTo>
                  <a:cubicBezTo>
                    <a:pt x="1900807" y="224937"/>
                    <a:pt x="1887082" y="230622"/>
                    <a:pt x="1872771" y="230622"/>
                  </a:cubicBezTo>
                  <a:lnTo>
                    <a:pt x="53960" y="230622"/>
                  </a:lnTo>
                  <a:cubicBezTo>
                    <a:pt x="24159" y="230622"/>
                    <a:pt x="0" y="206463"/>
                    <a:pt x="0" y="176662"/>
                  </a:cubicBezTo>
                  <a:lnTo>
                    <a:pt x="0" y="53960"/>
                  </a:lnTo>
                  <a:cubicBezTo>
                    <a:pt x="0" y="24159"/>
                    <a:pt x="24159" y="0"/>
                    <a:pt x="53960" y="0"/>
                  </a:cubicBezTo>
                  <a:close/>
                </a:path>
              </a:pathLst>
            </a:custGeom>
            <a:solidFill>
              <a:srgbClr val="66121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630B56E-69AD-0C3E-F208-88A2E08C3801}"/>
                </a:ext>
              </a:extLst>
            </p:cNvPr>
            <p:cNvSpPr txBox="1"/>
            <p:nvPr/>
          </p:nvSpPr>
          <p:spPr>
            <a:xfrm>
              <a:off x="0" y="-28575"/>
              <a:ext cx="1926731" cy="259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TextBox 13">
            <a:extLst>
              <a:ext uri="{FF2B5EF4-FFF2-40B4-BE49-F238E27FC236}">
                <a16:creationId xmlns:a16="http://schemas.microsoft.com/office/drawing/2014/main" id="{49DC9B75-0C1E-0E91-1B46-61D8655643E5}"/>
              </a:ext>
            </a:extLst>
          </p:cNvPr>
          <p:cNvSpPr txBox="1"/>
          <p:nvPr/>
        </p:nvSpPr>
        <p:spPr>
          <a:xfrm>
            <a:off x="2362200" y="2647783"/>
            <a:ext cx="5944284" cy="626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3720" dirty="0">
                <a:solidFill>
                  <a:srgbClr val="FFFFFF"/>
                </a:solidFill>
                <a:latin typeface="Telegraf Bold"/>
              </a:rPr>
              <a:t>Discretized Controller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6DD0B94-09FA-C341-6629-BBCF4AD68EF0}"/>
              </a:ext>
            </a:extLst>
          </p:cNvPr>
          <p:cNvGrpSpPr/>
          <p:nvPr/>
        </p:nvGrpSpPr>
        <p:grpSpPr>
          <a:xfrm>
            <a:off x="2580168" y="3467100"/>
            <a:ext cx="13802832" cy="4229712"/>
            <a:chOff x="2580168" y="5215235"/>
            <a:chExt cx="13802832" cy="4229712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59ECF55-9BA6-BB47-57AD-04ADF80945B8}"/>
                </a:ext>
              </a:extLst>
            </p:cNvPr>
            <p:cNvSpPr txBox="1"/>
            <p:nvPr/>
          </p:nvSpPr>
          <p:spPr>
            <a:xfrm>
              <a:off x="2580168" y="5215235"/>
              <a:ext cx="1380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Telegraf" panose="020B0604020202020204" charset="0"/>
                </a:rPr>
                <a:t>The only difference lies in the way the </a:t>
              </a:r>
              <a:r>
                <a:rPr lang="en-GB" sz="2400" b="1" dirty="0">
                  <a:latin typeface="Telegraf" panose="020B0604020202020204" charset="0"/>
                </a:rPr>
                <a:t>derivative</a:t>
              </a:r>
              <a:r>
                <a:rPr lang="en-GB" sz="2400" dirty="0">
                  <a:latin typeface="Telegraf" panose="020B0604020202020204" charset="0"/>
                </a:rPr>
                <a:t> and the </a:t>
              </a:r>
              <a:r>
                <a:rPr lang="en-GB" sz="2400" b="1" dirty="0">
                  <a:latin typeface="Telegraf" panose="020B0604020202020204" charset="0"/>
                </a:rPr>
                <a:t>integral</a:t>
              </a:r>
              <a:r>
                <a:rPr lang="en-GB" sz="2400" dirty="0">
                  <a:latin typeface="Telegraf" panose="020B0604020202020204" charset="0"/>
                </a:rPr>
                <a:t> operations are computed.</a:t>
              </a:r>
              <a:endParaRPr lang="it-IT" sz="2400" b="0" i="1" dirty="0">
                <a:latin typeface="Cambria Math" panose="02040503050406030204" pitchFamily="18" charset="0"/>
              </a:endParaRP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7567748E-D729-26E8-D850-E38563CD6A5E}"/>
                </a:ext>
              </a:extLst>
            </p:cNvPr>
            <p:cNvSpPr/>
            <p:nvPr/>
          </p:nvSpPr>
          <p:spPr>
            <a:xfrm>
              <a:off x="6138185" y="6904439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Telegraf" panose="020B0604020202020204" charset="0"/>
                </a:rPr>
                <a:t>Integral Action</a:t>
              </a:r>
            </a:p>
          </p:txBody>
        </p:sp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67473CD4-D3A0-5F58-A686-060EC8999DC3}"/>
                </a:ext>
              </a:extLst>
            </p:cNvPr>
            <p:cNvSpPr/>
            <p:nvPr/>
          </p:nvSpPr>
          <p:spPr>
            <a:xfrm>
              <a:off x="9504319" y="6899400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053F702F-E6C3-3BE3-7A50-DEF81A8D6FC1}"/>
                </a:ext>
              </a:extLst>
            </p:cNvPr>
            <p:cNvSpPr/>
            <p:nvPr/>
          </p:nvSpPr>
          <p:spPr>
            <a:xfrm>
              <a:off x="12087203" y="6899400"/>
              <a:ext cx="1437698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B3C25AB-244C-1846-E85D-A49729C2E319}"/>
                </a:ext>
              </a:extLst>
            </p:cNvPr>
            <p:cNvSpPr txBox="1"/>
            <p:nvPr/>
          </p:nvSpPr>
          <p:spPr>
            <a:xfrm>
              <a:off x="12279164" y="7150728"/>
              <a:ext cx="106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Telegraf" panose="020B0604020202020204" charset="0"/>
                </a:rPr>
                <a:t>Process</a:t>
              </a:r>
              <a:endParaRPr lang="it-IT" dirty="0">
                <a:latin typeface="Telegraf" panose="020B0604020202020204" charset="0"/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E511CAD-10B3-96AD-F390-704A6C81AFED}"/>
                </a:ext>
              </a:extLst>
            </p:cNvPr>
            <p:cNvSpPr/>
            <p:nvPr/>
          </p:nvSpPr>
          <p:spPr>
            <a:xfrm>
              <a:off x="4469321" y="7089901"/>
              <a:ext cx="521363" cy="5104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09B76619-8373-E81E-9250-7F70CCAF5D01}"/>
                </a:ext>
              </a:extLst>
            </p:cNvPr>
            <p:cNvCxnSpPr>
              <a:cxnSpLocks/>
              <a:stCxn id="23" idx="6"/>
              <a:endCxn id="14" idx="1"/>
            </p:cNvCxnSpPr>
            <p:nvPr/>
          </p:nvCxnSpPr>
          <p:spPr>
            <a:xfrm flipV="1">
              <a:off x="4990683" y="7339845"/>
              <a:ext cx="1147502" cy="525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56D0ACBC-E2F0-8B5C-A968-FD5448B6E1E0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11458372" y="7334805"/>
              <a:ext cx="62883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CC42B378-FE5F-A3B5-1294-53E9B3CDE4F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13524900" y="7334805"/>
              <a:ext cx="1319645" cy="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a gomito 28">
              <a:extLst>
                <a:ext uri="{FF2B5EF4-FFF2-40B4-BE49-F238E27FC236}">
                  <a16:creationId xmlns:a16="http://schemas.microsoft.com/office/drawing/2014/main" id="{58C4FF03-C4B2-8AD8-42B8-AF0D2566C15F}"/>
                </a:ext>
              </a:extLst>
            </p:cNvPr>
            <p:cNvCxnSpPr>
              <a:cxnSpLocks/>
              <a:endCxn id="23" idx="4"/>
            </p:cNvCxnSpPr>
            <p:nvPr/>
          </p:nvCxnSpPr>
          <p:spPr>
            <a:xfrm rot="10800000">
              <a:off x="4730003" y="7600305"/>
              <a:ext cx="3438297" cy="1844642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3FA0ABCF-20FA-23B9-9D50-BC8E50E1E547}"/>
                </a:ext>
              </a:extLst>
            </p:cNvPr>
            <p:cNvCxnSpPr>
              <a:cxnSpLocks/>
            </p:cNvCxnSpPr>
            <p:nvPr/>
          </p:nvCxnSpPr>
          <p:spPr>
            <a:xfrm>
              <a:off x="3201388" y="7343938"/>
              <a:ext cx="1267933" cy="11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16E26EE-19B5-345F-DCF3-2CE6F1A0971F}"/>
                </a:ext>
              </a:extLst>
            </p:cNvPr>
            <p:cNvSpPr txBox="1"/>
            <p:nvPr/>
          </p:nvSpPr>
          <p:spPr>
            <a:xfrm>
              <a:off x="4223940" y="6966195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21691B1-03D3-9F5D-ED3A-120702D70855}"/>
                </a:ext>
              </a:extLst>
            </p:cNvPr>
            <p:cNvSpPr txBox="1"/>
            <p:nvPr/>
          </p:nvSpPr>
          <p:spPr>
            <a:xfrm>
              <a:off x="4415761" y="7422275"/>
              <a:ext cx="327351" cy="550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/>
                <a:t>-</a:t>
              </a:r>
              <a:endParaRPr lang="it-IT" sz="2400" dirty="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3BA6B2CE-BE5B-4D51-6051-6273F631BDD9}"/>
                </a:ext>
              </a:extLst>
            </p:cNvPr>
            <p:cNvSpPr txBox="1"/>
            <p:nvPr/>
          </p:nvSpPr>
          <p:spPr>
            <a:xfrm>
              <a:off x="13628605" y="6947821"/>
              <a:ext cx="15900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Telegraf" panose="020B0604020202020204" charset="0"/>
                </a:rPr>
                <a:t>Output</a:t>
              </a:r>
              <a:endParaRPr lang="it-IT" sz="2000" b="1" dirty="0">
                <a:latin typeface="Telegraf" panose="020B060402020202020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FCB239E2-DE7D-BB35-DFF5-106159452059}"/>
                </a:ext>
              </a:extLst>
            </p:cNvPr>
            <p:cNvSpPr txBox="1"/>
            <p:nvPr/>
          </p:nvSpPr>
          <p:spPr>
            <a:xfrm>
              <a:off x="3092449" y="6720869"/>
              <a:ext cx="1486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Telegraf" panose="020B0604020202020204" charset="0"/>
                </a:rPr>
                <a:t>Discrete reference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6BFDFA43-A05C-E80A-C004-E3B435ECCF06}"/>
                    </a:ext>
                  </a:extLst>
                </p:cNvPr>
                <p:cNvSpPr txBox="1"/>
                <p:nvPr/>
              </p:nvSpPr>
              <p:spPr>
                <a:xfrm>
                  <a:off x="4982842" y="6920624"/>
                  <a:ext cx="8559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600" b="1" dirty="0">
                    <a:latin typeface="Telegraf" panose="020B0604020202020204" charset="0"/>
                  </a:endParaRPr>
                </a:p>
              </p:txBody>
            </p:sp>
          </mc:Choice>
          <mc:Fallback xmlns="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6BFDFA43-A05C-E80A-C004-E3B435ECCF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2842" y="6920624"/>
                  <a:ext cx="855934" cy="338554"/>
                </a:xfrm>
                <a:prstGeom prst="rect">
                  <a:avLst/>
                </a:prstGeom>
                <a:blipFill>
                  <a:blip r:embed="rId5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id="{5A38833B-6276-3DB9-0657-357AF41CAAB9}"/>
                </a:ext>
              </a:extLst>
            </p:cNvPr>
            <p:cNvSpPr/>
            <p:nvPr/>
          </p:nvSpPr>
          <p:spPr>
            <a:xfrm>
              <a:off x="6139033" y="5867034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Telegraf" panose="020B0604020202020204" charset="0"/>
                </a:rPr>
                <a:t>Proportional Action</a:t>
              </a:r>
            </a:p>
          </p:txBody>
        </p:sp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0ABB3990-CC8E-5B94-3E05-0DED9A2B4113}"/>
                </a:ext>
              </a:extLst>
            </p:cNvPr>
            <p:cNvSpPr/>
            <p:nvPr/>
          </p:nvSpPr>
          <p:spPr>
            <a:xfrm>
              <a:off x="6148533" y="7936175"/>
              <a:ext cx="1954053" cy="8708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Telegraf" panose="020B0604020202020204" charset="0"/>
                </a:rPr>
                <a:t>Derivative Action</a:t>
              </a:r>
            </a:p>
          </p:txBody>
        </p:sp>
        <p:cxnSp>
          <p:nvCxnSpPr>
            <p:cNvPr id="44" name="Connettore a gomito 43">
              <a:extLst>
                <a:ext uri="{FF2B5EF4-FFF2-40B4-BE49-F238E27FC236}">
                  <a16:creationId xmlns:a16="http://schemas.microsoft.com/office/drawing/2014/main" id="{3A9BE487-3DC3-416A-49D7-BF92EE6E1CC5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 rot="5400000" flipH="1" flipV="1">
              <a:off x="5482498" y="6683310"/>
              <a:ext cx="1037404" cy="275665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ttore a gomito 48">
              <a:extLst>
                <a:ext uri="{FF2B5EF4-FFF2-40B4-BE49-F238E27FC236}">
                  <a16:creationId xmlns:a16="http://schemas.microsoft.com/office/drawing/2014/main" id="{9B4B9230-DA60-E0A0-DB5A-8723BD2F0CED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 rot="16200000" flipH="1">
              <a:off x="5489590" y="7712638"/>
              <a:ext cx="1036777" cy="281110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C049B19E-DF67-11D5-1ED1-6F077D76078E}"/>
                </a:ext>
              </a:extLst>
            </p:cNvPr>
            <p:cNvSpPr/>
            <p:nvPr/>
          </p:nvSpPr>
          <p:spPr>
            <a:xfrm>
              <a:off x="8377393" y="7084643"/>
              <a:ext cx="521363" cy="5104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3E03F7CE-DC0E-D0D9-CE73-88E316A1558C}"/>
                </a:ext>
              </a:extLst>
            </p:cNvPr>
            <p:cNvCxnSpPr>
              <a:cxnSpLocks/>
              <a:stCxn id="54" idx="6"/>
              <a:endCxn id="15" idx="1"/>
            </p:cNvCxnSpPr>
            <p:nvPr/>
          </p:nvCxnSpPr>
          <p:spPr>
            <a:xfrm flipV="1">
              <a:off x="8898755" y="7334805"/>
              <a:ext cx="605564" cy="50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ttore a gomito 61">
              <a:extLst>
                <a:ext uri="{FF2B5EF4-FFF2-40B4-BE49-F238E27FC236}">
                  <a16:creationId xmlns:a16="http://schemas.microsoft.com/office/drawing/2014/main" id="{D2C796D4-D2A1-BE92-26C8-EBDB1815EE85}"/>
                </a:ext>
              </a:extLst>
            </p:cNvPr>
            <p:cNvCxnSpPr>
              <a:cxnSpLocks/>
              <a:stCxn id="39" idx="3"/>
              <a:endCxn id="54" idx="0"/>
            </p:cNvCxnSpPr>
            <p:nvPr/>
          </p:nvCxnSpPr>
          <p:spPr>
            <a:xfrm>
              <a:off x="8093086" y="6302440"/>
              <a:ext cx="544989" cy="782203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4AD3ACAB-FA43-2B38-286C-17D11396B31A}"/>
                </a:ext>
              </a:extLst>
            </p:cNvPr>
            <p:cNvCxnSpPr>
              <a:cxnSpLocks/>
              <a:stCxn id="14" idx="3"/>
              <a:endCxn id="54" idx="2"/>
            </p:cNvCxnSpPr>
            <p:nvPr/>
          </p:nvCxnSpPr>
          <p:spPr>
            <a:xfrm>
              <a:off x="8092238" y="7339845"/>
              <a:ext cx="28515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ttore a gomito 67">
              <a:extLst>
                <a:ext uri="{FF2B5EF4-FFF2-40B4-BE49-F238E27FC236}">
                  <a16:creationId xmlns:a16="http://schemas.microsoft.com/office/drawing/2014/main" id="{1AAC53AA-EC72-E09B-D76F-188A24F4382B}"/>
                </a:ext>
              </a:extLst>
            </p:cNvPr>
            <p:cNvCxnSpPr>
              <a:cxnSpLocks/>
              <a:stCxn id="40" idx="3"/>
              <a:endCxn id="54" idx="4"/>
            </p:cNvCxnSpPr>
            <p:nvPr/>
          </p:nvCxnSpPr>
          <p:spPr>
            <a:xfrm flipV="1">
              <a:off x="8102586" y="7595047"/>
              <a:ext cx="535489" cy="776534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1E82271D-2E58-F147-2973-7889402C74C0}"/>
                </a:ext>
              </a:extLst>
            </p:cNvPr>
            <p:cNvSpPr txBox="1"/>
            <p:nvPr/>
          </p:nvSpPr>
          <p:spPr>
            <a:xfrm>
              <a:off x="8699018" y="6765559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48DDE721-8E61-CA70-25D6-8B50F16AB108}"/>
                </a:ext>
              </a:extLst>
            </p:cNvPr>
            <p:cNvSpPr txBox="1"/>
            <p:nvPr/>
          </p:nvSpPr>
          <p:spPr>
            <a:xfrm>
              <a:off x="8691394" y="7472806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EE4CC537-D2DC-A77B-2F19-222494C0516E}"/>
                </a:ext>
              </a:extLst>
            </p:cNvPr>
            <p:cNvSpPr txBox="1"/>
            <p:nvPr/>
          </p:nvSpPr>
          <p:spPr>
            <a:xfrm>
              <a:off x="8146048" y="6950301"/>
              <a:ext cx="306697" cy="42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+</a:t>
              </a:r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CasellaDiTesto 96">
                  <a:extLst>
                    <a:ext uri="{FF2B5EF4-FFF2-40B4-BE49-F238E27FC236}">
                      <a16:creationId xmlns:a16="http://schemas.microsoft.com/office/drawing/2014/main" id="{44DC8873-A844-6D61-6CC5-E2FF15AC98EB}"/>
                    </a:ext>
                  </a:extLst>
                </p:cNvPr>
                <p:cNvSpPr txBox="1"/>
                <p:nvPr/>
              </p:nvSpPr>
              <p:spPr>
                <a:xfrm>
                  <a:off x="8748200" y="6969403"/>
                  <a:ext cx="8559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600" b="1" dirty="0">
                    <a:latin typeface="Telegraf" panose="020B0604020202020204" charset="0"/>
                  </a:endParaRPr>
                </a:p>
              </p:txBody>
            </p:sp>
          </mc:Choice>
          <mc:Fallback xmlns="">
            <p:sp>
              <p:nvSpPr>
                <p:cNvPr id="97" name="CasellaDiTesto 96">
                  <a:extLst>
                    <a:ext uri="{FF2B5EF4-FFF2-40B4-BE49-F238E27FC236}">
                      <a16:creationId xmlns:a16="http://schemas.microsoft.com/office/drawing/2014/main" id="{44DC8873-A844-6D61-6CC5-E2FF15AC9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8200" y="6969403"/>
                  <a:ext cx="855934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6BB55861-FEF0-ED18-7935-8E1ADBCFDAFB}"/>
              </a:ext>
            </a:extLst>
          </p:cNvPr>
          <p:cNvSpPr/>
          <p:nvPr/>
        </p:nvSpPr>
        <p:spPr>
          <a:xfrm>
            <a:off x="8188139" y="7257075"/>
            <a:ext cx="1954053" cy="8708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7BDF309-D5B3-F4CB-1F89-1FDB48F88927}"/>
              </a:ext>
            </a:extLst>
          </p:cNvPr>
          <p:cNvSpPr txBox="1"/>
          <p:nvPr/>
        </p:nvSpPr>
        <p:spPr>
          <a:xfrm>
            <a:off x="8638075" y="7498103"/>
            <a:ext cx="110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elegraf" panose="020B0604020202020204" charset="0"/>
              </a:rPr>
              <a:t>Sampler</a:t>
            </a:r>
          </a:p>
        </p:txBody>
      </p:sp>
      <p:cxnSp>
        <p:nvCxnSpPr>
          <p:cNvPr id="52" name="Connettore a gomito 51">
            <a:extLst>
              <a:ext uri="{FF2B5EF4-FFF2-40B4-BE49-F238E27FC236}">
                <a16:creationId xmlns:a16="http://schemas.microsoft.com/office/drawing/2014/main" id="{6DF22D83-7F8D-2B54-1B8C-25F89AB97E3A}"/>
              </a:ext>
            </a:extLst>
          </p:cNvPr>
          <p:cNvCxnSpPr>
            <a:cxnSpLocks/>
            <a:endCxn id="50" idx="3"/>
          </p:cNvCxnSpPr>
          <p:nvPr/>
        </p:nvCxnSpPr>
        <p:spPr>
          <a:xfrm rot="10800000" flipV="1">
            <a:off x="10142192" y="5586669"/>
            <a:ext cx="3802408" cy="2105812"/>
          </a:xfrm>
          <a:prstGeom prst="bentConnector3">
            <a:avLst>
              <a:gd name="adj1" fmla="val -4243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A1A8584F-F940-A189-FCBE-7BB9E1C7CE57}"/>
              </a:ext>
            </a:extLst>
          </p:cNvPr>
          <p:cNvSpPr txBox="1"/>
          <p:nvPr/>
        </p:nvSpPr>
        <p:spPr>
          <a:xfrm>
            <a:off x="9561520" y="5288913"/>
            <a:ext cx="180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elegraf" panose="020B0604020202020204" charset="0"/>
              </a:rPr>
              <a:t>Reconstructor</a:t>
            </a:r>
            <a:r>
              <a:rPr lang="it-IT" dirty="0">
                <a:latin typeface="Telegraf" panose="020B0604020202020204" charset="0"/>
              </a:rPr>
              <a:t> (ZOH)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76F463EF-A16F-B5AF-FC03-7A3B7A0FB365}"/>
                  </a:ext>
                </a:extLst>
              </p:cNvPr>
              <p:cNvSpPr txBox="1"/>
              <p:nvPr/>
            </p:nvSpPr>
            <p:spPr>
              <a:xfrm>
                <a:off x="11344820" y="5245838"/>
                <a:ext cx="855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b="1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76F463EF-A16F-B5AF-FC03-7A3B7A0FB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4820" y="5245838"/>
                <a:ext cx="855934" cy="338554"/>
              </a:xfrm>
              <a:prstGeom prst="rect">
                <a:avLst/>
              </a:prstGeom>
              <a:blipFill>
                <a:blip r:embed="rId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E4F234A1-E2B4-BF62-3BD8-D4D24DCEC7C0}"/>
                  </a:ext>
                </a:extLst>
              </p:cNvPr>
              <p:cNvSpPr txBox="1"/>
              <p:nvPr/>
            </p:nvSpPr>
            <p:spPr>
              <a:xfrm>
                <a:off x="4629146" y="5975877"/>
                <a:ext cx="855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b="1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E4F234A1-E2B4-BF62-3BD8-D4D24DCEC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46" y="5975877"/>
                <a:ext cx="855934" cy="338554"/>
              </a:xfrm>
              <a:prstGeom prst="rect">
                <a:avLst/>
              </a:prstGeom>
              <a:blipFill>
                <a:blip r:embed="rId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A83850B5-4F45-F557-A5AE-F2968E08D5A5}"/>
                  </a:ext>
                </a:extLst>
              </p:cNvPr>
              <p:cNvSpPr txBox="1"/>
              <p:nvPr/>
            </p:nvSpPr>
            <p:spPr>
              <a:xfrm>
                <a:off x="3444155" y="5596690"/>
                <a:ext cx="855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b="1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A83850B5-4F45-F557-A5AE-F2968E08D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155" y="5596690"/>
                <a:ext cx="855934" cy="338554"/>
              </a:xfrm>
              <a:prstGeom prst="rect">
                <a:avLst/>
              </a:prstGeom>
              <a:blipFill>
                <a:blip r:embed="rId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6CC19C9B-CAB0-E54E-D0EC-19E409729D26}"/>
                  </a:ext>
                </a:extLst>
              </p:cNvPr>
              <p:cNvSpPr txBox="1"/>
              <p:nvPr/>
            </p:nvSpPr>
            <p:spPr>
              <a:xfrm>
                <a:off x="14040581" y="5596690"/>
                <a:ext cx="855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b="1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6CC19C9B-CAB0-E54E-D0EC-19E409729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0581" y="5596690"/>
                <a:ext cx="855934" cy="338554"/>
              </a:xfrm>
              <a:prstGeom prst="rect">
                <a:avLst/>
              </a:prstGeom>
              <a:blipFill>
                <a:blip r:embed="rId1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A31CF03E-4BD5-95F9-F8FC-FA635D58DD1B}"/>
              </a:ext>
            </a:extLst>
          </p:cNvPr>
          <p:cNvGrpSpPr/>
          <p:nvPr/>
        </p:nvGrpSpPr>
        <p:grpSpPr>
          <a:xfrm>
            <a:off x="5257800" y="9361884"/>
            <a:ext cx="7467600" cy="582216"/>
            <a:chOff x="4686673" y="9328309"/>
            <a:chExt cx="7467600" cy="582216"/>
          </a:xfrm>
        </p:grpSpPr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B62B8EDE-65B3-FAF8-DD25-B17C330D3576}"/>
                </a:ext>
              </a:extLst>
            </p:cNvPr>
            <p:cNvSpPr txBox="1"/>
            <p:nvPr/>
          </p:nvSpPr>
          <p:spPr>
            <a:xfrm>
              <a:off x="10395269" y="9328309"/>
              <a:ext cx="1759004" cy="582216"/>
            </a:xfrm>
            <a:prstGeom prst="roundRect">
              <a:avLst>
                <a:gd name="adj" fmla="val 3606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latin typeface="Telegraf" panose="020B0604020202020204" charset="0"/>
                </a:rPr>
                <a:t>T = 0.02 s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7425CB9-257A-F6F2-7535-AA13D12ADC5B}"/>
                </a:ext>
              </a:extLst>
            </p:cNvPr>
            <p:cNvSpPr txBox="1"/>
            <p:nvPr/>
          </p:nvSpPr>
          <p:spPr>
            <a:xfrm>
              <a:off x="4686673" y="9328309"/>
              <a:ext cx="5327407" cy="582216"/>
            </a:xfrm>
            <a:prstGeom prst="roundRect">
              <a:avLst>
                <a:gd name="adj" fmla="val 3606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latin typeface="Telegraf" panose="020B0604020202020204" charset="0"/>
                </a:rPr>
                <a:t>Kp</a:t>
              </a:r>
              <a:r>
                <a:rPr lang="en-GB" sz="2400" b="1" dirty="0">
                  <a:latin typeface="Telegraf" panose="020B0604020202020204" charset="0"/>
                </a:rPr>
                <a:t> = -50 	</a:t>
              </a:r>
              <a:r>
                <a:rPr lang="en-GB" sz="2400" b="1" dirty="0" err="1">
                  <a:latin typeface="Telegraf" panose="020B0604020202020204" charset="0"/>
                </a:rPr>
                <a:t>Kd</a:t>
              </a:r>
              <a:r>
                <a:rPr lang="en-GB" sz="2400" b="1" dirty="0">
                  <a:latin typeface="Telegraf" panose="020B0604020202020204" charset="0"/>
                </a:rPr>
                <a:t> = -1	Ki = -375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7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4">
        <p:fade/>
      </p:transition>
    </mc:Choice>
    <mc:Fallback xmlns="">
      <p:transition spd="med" advTm="1584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8461" y="154352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66121F"/>
                  </a:solidFill>
                  <a:latin typeface="Telegraf Bold"/>
                </a:rPr>
                <a:t>Simulation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4EB40E-A1CF-1706-D0F7-AC003408FEA5}"/>
              </a:ext>
            </a:extLst>
          </p:cNvPr>
          <p:cNvSpPr txBox="1"/>
          <p:nvPr/>
        </p:nvSpPr>
        <p:spPr>
          <a:xfrm>
            <a:off x="11506200" y="4457700"/>
            <a:ext cx="5410200" cy="3161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elegraf" panose="020B0604020202020204" charset="0"/>
              </a:rPr>
              <a:t>Orange line</a:t>
            </a:r>
            <a:r>
              <a:rPr lang="en-US" sz="2400" dirty="0">
                <a:latin typeface="Telegraf" panose="020B0604020202020204" charset="0"/>
              </a:rPr>
              <a:t>: </a:t>
            </a:r>
            <a:r>
              <a:rPr lang="en-GB" sz="2400" dirty="0">
                <a:latin typeface="Telegraf" panose="020B0604020202020204" charset="0"/>
              </a:rPr>
              <a:t>Closed-loop response when employing the continuous version of the system.</a:t>
            </a:r>
          </a:p>
          <a:p>
            <a:endParaRPr lang="en-GB" sz="2400" dirty="0">
              <a:latin typeface="Telegraf" panose="020B0604020202020204" charset="0"/>
            </a:endParaRPr>
          </a:p>
          <a:p>
            <a:r>
              <a:rPr lang="en-US" sz="2400" b="1" dirty="0">
                <a:latin typeface="Telegraf" panose="020B0604020202020204" charset="0"/>
              </a:rPr>
              <a:t>Blue Line</a:t>
            </a:r>
            <a:r>
              <a:rPr lang="en-US" sz="2400" dirty="0">
                <a:latin typeface="Telegraf" panose="020B0604020202020204" charset="0"/>
              </a:rPr>
              <a:t> : </a:t>
            </a:r>
            <a:r>
              <a:rPr lang="en-GB" sz="2400" dirty="0">
                <a:latin typeface="Telegraf" panose="020B0604020202020204" charset="0"/>
              </a:rPr>
              <a:t>Closed-loop response when using the discrete implementation of the continuous controller.</a:t>
            </a:r>
            <a:endParaRPr lang="en-US" sz="2400" b="1" dirty="0">
              <a:latin typeface="Telegraf" panose="020B060402020202020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AF0261-6DF9-2D18-1733-CE9765950302}"/>
              </a:ext>
            </a:extLst>
          </p:cNvPr>
          <p:cNvSpPr txBox="1"/>
          <p:nvPr/>
        </p:nvSpPr>
        <p:spPr>
          <a:xfrm>
            <a:off x="2635394" y="2580875"/>
            <a:ext cx="1294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Telegraf" panose="020B0604020202020204" charset="0"/>
              </a:rPr>
              <a:t>Evolution </a:t>
            </a:r>
            <a:r>
              <a:rPr lang="en-GB" sz="2400" dirty="0">
                <a:latin typeface="Telegraf" panose="020B0604020202020204" charset="0"/>
              </a:rPr>
              <a:t>of the closed-loop TWSBR system with null reference.</a:t>
            </a:r>
            <a:endParaRPr lang="en-US" sz="2400" dirty="0">
              <a:latin typeface="Telegraf" panose="020B0604020202020204" charset="0"/>
            </a:endParaRPr>
          </a:p>
        </p:txBody>
      </p:sp>
      <p:pic>
        <p:nvPicPr>
          <p:cNvPr id="71" name="Elemento grafico 70">
            <a:extLst>
              <a:ext uri="{FF2B5EF4-FFF2-40B4-BE49-F238E27FC236}">
                <a16:creationId xmlns:a16="http://schemas.microsoft.com/office/drawing/2014/main" id="{CC838626-F9D2-FFBB-440B-4C75DE7D6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35394" y="3156582"/>
            <a:ext cx="8471105" cy="6353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6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55">
        <p:fade/>
      </p:transition>
    </mc:Choice>
    <mc:Fallback xmlns="">
      <p:transition spd="med" advTm="465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0847" y="1524471"/>
            <a:ext cx="7774147" cy="930931"/>
            <a:chOff x="0" y="57149"/>
            <a:chExt cx="9451250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451249" cy="10592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5000" dirty="0">
                  <a:solidFill>
                    <a:srgbClr val="F4F4F4"/>
                  </a:solidFill>
                  <a:latin typeface="Telegraf Bold"/>
                </a:rPr>
                <a:t>Sensor Data Acquisition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026" name="Picture 2" descr="GitHub - ElectronicCats/mpu6050: MPU6050 Arduino Library">
            <a:extLst>
              <a:ext uri="{FF2B5EF4-FFF2-40B4-BE49-F238E27FC236}">
                <a16:creationId xmlns:a16="http://schemas.microsoft.com/office/drawing/2014/main" id="{D306345A-F956-6D76-3E88-4D57F64E2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0" y="4149664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1481739-5B29-06FB-9485-155104C75DA7}"/>
                  </a:ext>
                </a:extLst>
              </p:cNvPr>
              <p:cNvSpPr txBox="1"/>
              <p:nvPr/>
            </p:nvSpPr>
            <p:spPr>
              <a:xfrm>
                <a:off x="8351953" y="4859675"/>
                <a:ext cx="5410200" cy="269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4F4F4"/>
                    </a:solidFill>
                    <a:latin typeface="Telegraf" panose="020B0604020202020204" charset="0"/>
                  </a:rPr>
                  <a:t>Gyroscope</a:t>
                </a:r>
                <a:r>
                  <a:rPr lang="en-US" sz="2400" dirty="0">
                    <a:solidFill>
                      <a:srgbClr val="F4F4F4"/>
                    </a:solidFill>
                    <a:latin typeface="Telegraf" panose="020B0604020202020204" charset="0"/>
                  </a:rPr>
                  <a:t>: </a:t>
                </a:r>
              </a:p>
              <a:p>
                <a:r>
                  <a:rPr lang="en-US" sz="2400" dirty="0">
                    <a:solidFill>
                      <a:srgbClr val="F4F4F4"/>
                    </a:solidFill>
                    <a:latin typeface="Telegraf" panose="020B0604020202020204" charset="0"/>
                  </a:rPr>
                  <a:t>directly measures the angular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400" b="0" i="1" smtClean="0">
                            <a:solidFill>
                              <a:srgbClr val="F4F4F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1" i="1" smtClean="0">
                            <a:solidFill>
                              <a:srgbClr val="F4F4F4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GB" sz="2400" dirty="0">
                    <a:solidFill>
                      <a:srgbClr val="F4F4F4"/>
                    </a:solidFill>
                    <a:latin typeface="Telegraf" panose="020B0604020202020204" charset="0"/>
                  </a:rPr>
                  <a:t>.</a:t>
                </a:r>
              </a:p>
              <a:p>
                <a:endParaRPr lang="en-GB" sz="2400" dirty="0">
                  <a:solidFill>
                    <a:srgbClr val="F4F4F4"/>
                  </a:solidFill>
                  <a:latin typeface="Telegraf" panose="020B0604020202020204" charset="0"/>
                </a:endParaRPr>
              </a:p>
              <a:p>
                <a:r>
                  <a:rPr lang="en-US" sz="2400" b="1" dirty="0">
                    <a:solidFill>
                      <a:srgbClr val="F4F4F4"/>
                    </a:solidFill>
                    <a:latin typeface="Telegraf" panose="020B0604020202020204" charset="0"/>
                  </a:rPr>
                  <a:t>Accelerometer: </a:t>
                </a:r>
              </a:p>
              <a:p>
                <a:r>
                  <a:rPr lang="en-US" sz="2400" dirty="0">
                    <a:solidFill>
                      <a:srgbClr val="F4F4F4"/>
                    </a:solidFill>
                    <a:latin typeface="Telegraf" panose="020B0604020202020204" charset="0"/>
                  </a:rPr>
                  <a:t>measures the gravity acceleration, which can be used to compute the angular displacement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F4F4F4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b="1" dirty="0">
                    <a:solidFill>
                      <a:srgbClr val="F4F4F4"/>
                    </a:solidFill>
                    <a:latin typeface="Telegraf" panose="020B06040202020202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1481739-5B29-06FB-9485-155104C75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953" y="4859675"/>
                <a:ext cx="5410200" cy="2694777"/>
              </a:xfrm>
              <a:prstGeom prst="rect">
                <a:avLst/>
              </a:prstGeom>
              <a:blipFill>
                <a:blip r:embed="rId7"/>
                <a:stretch>
                  <a:fillRect l="-1689" t="-1810" r="-901" b="-42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7D8DA9-733D-E2BC-BF61-FAE20FA38DBD}"/>
              </a:ext>
            </a:extLst>
          </p:cNvPr>
          <p:cNvSpPr txBox="1"/>
          <p:nvPr/>
        </p:nvSpPr>
        <p:spPr>
          <a:xfrm>
            <a:off x="4472723" y="3467100"/>
            <a:ext cx="2027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Telegraf" panose="020B0604020202020204" charset="0"/>
              </a:rPr>
              <a:t>MPU6050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F91A09-E849-F6CD-F984-D0360122FCD4}"/>
              </a:ext>
            </a:extLst>
          </p:cNvPr>
          <p:cNvSpPr txBox="1"/>
          <p:nvPr/>
        </p:nvSpPr>
        <p:spPr>
          <a:xfrm>
            <a:off x="8686800" y="46863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80B97F-E833-ADE0-52A8-1D72F8D18BB0}"/>
              </a:ext>
            </a:extLst>
          </p:cNvPr>
          <p:cNvSpPr txBox="1"/>
          <p:nvPr/>
        </p:nvSpPr>
        <p:spPr>
          <a:xfrm>
            <a:off x="13760840" y="4149664"/>
            <a:ext cx="11473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b="1" dirty="0">
                <a:solidFill>
                  <a:srgbClr val="F4F4F4"/>
                </a:solidFill>
                <a:latin typeface="Arial Nova Cond Light" panose="020B0306020202020204" pitchFamily="34" charset="0"/>
              </a:rPr>
              <a:t>}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05A190-2FC1-9D70-2AD0-6177BE15EA48}"/>
              </a:ext>
            </a:extLst>
          </p:cNvPr>
          <p:cNvSpPr txBox="1"/>
          <p:nvPr/>
        </p:nvSpPr>
        <p:spPr>
          <a:xfrm>
            <a:off x="14679730" y="5730009"/>
            <a:ext cx="2657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4F4F4"/>
                </a:solidFill>
                <a:latin typeface="Telegraf" panose="020B0604020202020204" charset="0"/>
              </a:rPr>
              <a:t>Sensor data fusion</a:t>
            </a:r>
            <a:endParaRPr lang="en-US" sz="2800" b="1" dirty="0">
              <a:solidFill>
                <a:srgbClr val="F4F4F4"/>
              </a:solidFill>
              <a:latin typeface="Telegraf" panose="020B060402020202020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3A684F-443B-A942-94F4-A1BF330AF8B1}"/>
              </a:ext>
            </a:extLst>
          </p:cNvPr>
          <p:cNvSpPr txBox="1"/>
          <p:nvPr/>
        </p:nvSpPr>
        <p:spPr>
          <a:xfrm>
            <a:off x="5638800" y="7124700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+X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72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40">
        <p:fade/>
      </p:transition>
    </mc:Choice>
    <mc:Fallback xmlns="">
      <p:transition spd="med" advTm="24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69" objId="7"/>
        <p14:playEvt time="100" objId="8"/>
        <p14:stopEvt time="20559" objId="7"/>
        <p14:stopEvt time="24040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0847" y="1524471"/>
            <a:ext cx="7774147" cy="930931"/>
            <a:chOff x="0" y="57149"/>
            <a:chExt cx="9451250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451249" cy="10592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5000" dirty="0">
                  <a:solidFill>
                    <a:srgbClr val="F4F4F4"/>
                  </a:solidFill>
                  <a:latin typeface="Telegraf Bold"/>
                </a:rPr>
                <a:t>Sensor Data Acquisition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8E9E70-195A-5043-A3F6-2967A5F7CDF5}"/>
              </a:ext>
            </a:extLst>
          </p:cNvPr>
          <p:cNvSpPr txBox="1"/>
          <p:nvPr/>
        </p:nvSpPr>
        <p:spPr>
          <a:xfrm>
            <a:off x="2620847" y="9258300"/>
            <a:ext cx="789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Telegraf" panose="020B0604020202020204" charset="0"/>
              </a:rPr>
              <a:t>Significant presence of measurement noise</a:t>
            </a:r>
          </a:p>
        </p:txBody>
      </p:sp>
      <p:pic>
        <p:nvPicPr>
          <p:cNvPr id="9" name="nofilters_edit">
            <a:hlinkClick r:id="" action="ppaction://media"/>
            <a:extLst>
              <a:ext uri="{FF2B5EF4-FFF2-40B4-BE49-F238E27FC236}">
                <a16:creationId xmlns:a16="http://schemas.microsoft.com/office/drawing/2014/main" id="{F3509BE4-BDBE-34D4-C836-C9AB7093CB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34333" r="34418"/>
          <a:stretch/>
        </p:blipFill>
        <p:spPr>
          <a:xfrm>
            <a:off x="2620847" y="2986098"/>
            <a:ext cx="3234528" cy="5822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nofilters_plotter_edit">
            <a:hlinkClick r:id="" action="ppaction://media"/>
            <a:extLst>
              <a:ext uri="{FF2B5EF4-FFF2-40B4-BE49-F238E27FC236}">
                <a16:creationId xmlns:a16="http://schemas.microsoft.com/office/drawing/2014/main" id="{781CC3D0-6815-F70A-EA66-B7A38D1AD6E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l="3045" r="2556"/>
          <a:stretch/>
        </p:blipFill>
        <p:spPr>
          <a:xfrm>
            <a:off x="6218255" y="2986098"/>
            <a:ext cx="9770563" cy="5822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2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40">
        <p:fade/>
      </p:transition>
    </mc:Choice>
    <mc:Fallback xmlns="">
      <p:transition spd="med" advTm="24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8049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7" grpId="0"/>
    </p:bldLst>
  </p:timing>
  <p:extLst>
    <p:ext uri="{E180D4A7-C9FB-4DFB-919C-405C955672EB}">
      <p14:showEvtLst xmlns:p14="http://schemas.microsoft.com/office/powerpoint/2010/main">
        <p14:playEvt time="69" objId="7"/>
        <p14:playEvt time="100" objId="8"/>
        <p14:stopEvt time="20559" objId="7"/>
        <p14:stopEvt time="24040" objId="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0847" y="1524471"/>
            <a:ext cx="7774147" cy="930931"/>
            <a:chOff x="0" y="57149"/>
            <a:chExt cx="9451250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451249" cy="10592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5000" dirty="0">
                  <a:solidFill>
                    <a:srgbClr val="F4F4F4"/>
                  </a:solidFill>
                  <a:latin typeface="Telegraf Bold"/>
                </a:rPr>
                <a:t>Sensor Data Acquisition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B13D25BD-7D50-3B89-1CD8-139B4ED4CEE5}"/>
              </a:ext>
            </a:extLst>
          </p:cNvPr>
          <p:cNvSpPr/>
          <p:nvPr/>
        </p:nvSpPr>
        <p:spPr>
          <a:xfrm>
            <a:off x="2636952" y="2603907"/>
            <a:ext cx="7315200" cy="602392"/>
          </a:xfrm>
          <a:prstGeom prst="roundRect">
            <a:avLst>
              <a:gd name="adj" fmla="val 288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70B93D4-CAD0-D31B-9794-FEC25854B6C0}"/>
              </a:ext>
            </a:extLst>
          </p:cNvPr>
          <p:cNvSpPr/>
          <p:nvPr/>
        </p:nvSpPr>
        <p:spPr>
          <a:xfrm>
            <a:off x="1981200" y="9145990"/>
            <a:ext cx="15392400" cy="1078513"/>
          </a:xfrm>
          <a:prstGeom prst="rect">
            <a:avLst/>
          </a:prstGeom>
          <a:solidFill>
            <a:srgbClr val="66121F"/>
          </a:solidFill>
          <a:ln>
            <a:solidFill>
              <a:srgbClr val="661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2438400" y="2567528"/>
            <a:ext cx="7774146" cy="62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3719" dirty="0">
                <a:solidFill>
                  <a:srgbClr val="66121F"/>
                </a:solidFill>
                <a:latin typeface="Telegraf Bold"/>
              </a:rPr>
              <a:t>Low-pass filter + Kalman filter</a:t>
            </a:r>
          </a:p>
        </p:txBody>
      </p:sp>
      <p:pic>
        <p:nvPicPr>
          <p:cNvPr id="10" name="filters_edit">
            <a:hlinkClick r:id="" action="ppaction://media"/>
            <a:extLst>
              <a:ext uri="{FF2B5EF4-FFF2-40B4-BE49-F238E27FC236}">
                <a16:creationId xmlns:a16="http://schemas.microsoft.com/office/drawing/2014/main" id="{44F46232-4671-3AC6-9174-118215ABDB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34158" r="34593"/>
          <a:stretch/>
        </p:blipFill>
        <p:spPr>
          <a:xfrm>
            <a:off x="2636087" y="3390900"/>
            <a:ext cx="3235927" cy="5824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filters_plotter_edit">
            <a:hlinkClick r:id="" action="ppaction://media"/>
            <a:extLst>
              <a:ext uri="{FF2B5EF4-FFF2-40B4-BE49-F238E27FC236}">
                <a16:creationId xmlns:a16="http://schemas.microsoft.com/office/drawing/2014/main" id="{57635A14-EFE5-6BB5-7172-68D65C6D3D2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l="2690" r="2642"/>
          <a:stretch/>
        </p:blipFill>
        <p:spPr>
          <a:xfrm>
            <a:off x="6218255" y="3390900"/>
            <a:ext cx="9802819" cy="5824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F87B5BE-4635-FA09-5E8C-BEBA9B93C4B9}"/>
              </a:ext>
            </a:extLst>
          </p:cNvPr>
          <p:cNvSpPr/>
          <p:nvPr/>
        </p:nvSpPr>
        <p:spPr>
          <a:xfrm>
            <a:off x="2188809" y="9258300"/>
            <a:ext cx="14782800" cy="1078513"/>
          </a:xfrm>
          <a:prstGeom prst="rect">
            <a:avLst/>
          </a:prstGeom>
          <a:solidFill>
            <a:srgbClr val="66121F"/>
          </a:solidFill>
          <a:ln>
            <a:solidFill>
              <a:srgbClr val="661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FD8B2FB-EBDF-96E1-3BE3-256D8B0C1AE2}"/>
              </a:ext>
            </a:extLst>
          </p:cNvPr>
          <p:cNvSpPr txBox="1"/>
          <p:nvPr/>
        </p:nvSpPr>
        <p:spPr>
          <a:xfrm>
            <a:off x="2768153" y="9271065"/>
            <a:ext cx="1237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Telegraf" panose="020B0604020202020204" charset="0"/>
              </a:rPr>
              <a:t>Low-pass filter for high-frequency noise reduction (e.g. vibrations)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Telegraf" panose="020B0604020202020204" charset="0"/>
              </a:rPr>
              <a:t>Kalman filter for sensor data fusion and state reconstruction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981">
        <p:fade/>
      </p:transition>
    </mc:Choice>
    <mc:Fallback xmlns="">
      <p:transition spd="med" advTm="27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/>
    </p:bldLst>
  </p:timing>
  <p:extLst>
    <p:ext uri="{E180D4A7-C9FB-4DFB-919C-405C955672EB}">
      <p14:showEvtLst xmlns:p14="http://schemas.microsoft.com/office/powerpoint/2010/main">
        <p14:playEvt time="136" objId="14"/>
        <p14:playEvt time="1746" objId="16"/>
        <p14:stopEvt time="27981" objId="14"/>
        <p14:stopEvt time="27981" objId="1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09644"/>
            <a:ext cx="8115300" cy="117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 dirty="0">
                <a:solidFill>
                  <a:srgbClr val="66121F"/>
                </a:solidFill>
                <a:latin typeface="Telegraf"/>
              </a:rPr>
              <a:t>Outline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699" y="2719331"/>
            <a:ext cx="16230600" cy="4762"/>
          </a:xfrm>
          <a:prstGeom prst="line">
            <a:avLst/>
          </a:prstGeom>
          <a:ln w="9525" cap="flat">
            <a:solidFill>
              <a:srgbClr val="1B1B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6C19009-6848-ECA5-E71B-C969E9F73198}"/>
              </a:ext>
            </a:extLst>
          </p:cNvPr>
          <p:cNvGrpSpPr/>
          <p:nvPr/>
        </p:nvGrpSpPr>
        <p:grpSpPr>
          <a:xfrm>
            <a:off x="1219200" y="3762280"/>
            <a:ext cx="6813795" cy="4395014"/>
            <a:chOff x="1215715" y="3403560"/>
            <a:chExt cx="6813795" cy="4395014"/>
          </a:xfrm>
        </p:grpSpPr>
        <p:sp>
          <p:nvSpPr>
            <p:cNvPr id="6" name="TextBox 6"/>
            <p:cNvSpPr txBox="1"/>
            <p:nvPr/>
          </p:nvSpPr>
          <p:spPr>
            <a:xfrm>
              <a:off x="1215717" y="3403560"/>
              <a:ext cx="6797753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958" lvl="1" indent="-341479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Introduction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31757" y="5958692"/>
              <a:ext cx="6797753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958" lvl="1" indent="-341479" algn="just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Model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15715" y="7234317"/>
              <a:ext cx="6797751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958" lvl="1" indent="-341479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Simulation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5716" y="4679185"/>
              <a:ext cx="6797753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958" lvl="1" indent="-341479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Hardware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BA8EBDE-8490-5837-79F7-FC7C79C5E7EA}"/>
              </a:ext>
            </a:extLst>
          </p:cNvPr>
          <p:cNvGrpSpPr/>
          <p:nvPr/>
        </p:nvGrpSpPr>
        <p:grpSpPr>
          <a:xfrm>
            <a:off x="9101038" y="3716489"/>
            <a:ext cx="6871194" cy="4440805"/>
            <a:chOff x="9101038" y="3716489"/>
            <a:chExt cx="6871194" cy="4440805"/>
          </a:xfrm>
        </p:grpSpPr>
        <p:sp>
          <p:nvSpPr>
            <p:cNvPr id="12" name="TextBox 12"/>
            <p:cNvSpPr txBox="1"/>
            <p:nvPr/>
          </p:nvSpPr>
          <p:spPr>
            <a:xfrm>
              <a:off x="9152293" y="3716489"/>
              <a:ext cx="6797753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958" lvl="1" indent="-341479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Sensor Data Acquisition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174479" y="5037905"/>
              <a:ext cx="6797753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958" lvl="1" indent="-341479" algn="just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Demo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152294" y="6317411"/>
              <a:ext cx="6797753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958" lvl="1" indent="-341479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Future Developments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FACD9B46-5F50-7EB2-1964-E6AD8B2BA828}"/>
                </a:ext>
              </a:extLst>
            </p:cNvPr>
            <p:cNvSpPr txBox="1"/>
            <p:nvPr/>
          </p:nvSpPr>
          <p:spPr>
            <a:xfrm>
              <a:off x="9101038" y="7500704"/>
              <a:ext cx="3907827" cy="65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2958" lvl="1" indent="-341479">
                <a:lnSpc>
                  <a:spcPts val="4428"/>
                </a:lnSpc>
                <a:buFont typeface="Arial"/>
                <a:buChar char="•"/>
              </a:pPr>
              <a:r>
                <a:rPr lang="en-US" sz="3800" dirty="0">
                  <a:solidFill>
                    <a:srgbClr val="1B1B19"/>
                  </a:solidFill>
                  <a:latin typeface="Telegraf Bold"/>
                </a:rPr>
                <a:t>Conclusion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6">
        <p:fade/>
      </p:transition>
    </mc:Choice>
    <mc:Fallback xmlns="">
      <p:transition spd="med" advTm="207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8461" y="154352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66121F"/>
                  </a:solidFill>
                  <a:latin typeface="Telegraf Bold"/>
                </a:rPr>
                <a:t>Demo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demo">
            <a:hlinkClick r:id="" action="ppaction://media"/>
            <a:extLst>
              <a:ext uri="{FF2B5EF4-FFF2-40B4-BE49-F238E27FC236}">
                <a16:creationId xmlns:a16="http://schemas.microsoft.com/office/drawing/2014/main" id="{5878A1DB-73AC-F932-0EDF-61049B34EC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3433" y="2809794"/>
            <a:ext cx="12961133" cy="70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8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741">
        <p:fade/>
      </p:transition>
    </mc:Choice>
    <mc:Fallback xmlns="">
      <p:transition spd="med" advTm="18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439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13"/>
        <p14:stopEvt time="18336" objId="1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8461" y="154352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66121F"/>
                  </a:solidFill>
                  <a:latin typeface="Telegraf Bold"/>
                </a:rPr>
                <a:t>Demo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demo_robust">
            <a:hlinkClick r:id="" action="ppaction://media"/>
            <a:extLst>
              <a:ext uri="{FF2B5EF4-FFF2-40B4-BE49-F238E27FC236}">
                <a16:creationId xmlns:a16="http://schemas.microsoft.com/office/drawing/2014/main" id="{D4824BEC-7F04-2609-702A-3BB6B5853D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3433" y="2809794"/>
            <a:ext cx="12961133" cy="70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741">
        <p:fade/>
      </p:transition>
    </mc:Choice>
    <mc:Fallback xmlns="">
      <p:transition spd="med" advTm="18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13"/>
        <p14:stopEvt time="18336" objId="1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9A4E1312-3938-2EA6-C0CC-71A5F15F5A0A}"/>
              </a:ext>
            </a:extLst>
          </p:cNvPr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DA2614EA-3012-EAA1-3F35-4CC522DCF9AE}"/>
                </a:ext>
              </a:extLst>
            </p:cNvPr>
            <p:cNvSpPr txBox="1"/>
            <p:nvPr/>
          </p:nvSpPr>
          <p:spPr>
            <a:xfrm>
              <a:off x="1" y="57149"/>
              <a:ext cx="9134679" cy="105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4800" dirty="0">
                  <a:solidFill>
                    <a:srgbClr val="F4F4F4"/>
                  </a:solidFill>
                  <a:latin typeface="Telegraf Bold"/>
                </a:rPr>
                <a:t>Future Developments</a:t>
              </a: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2F729D7F-71FA-2731-D2B9-1142D4901ACE}"/>
                </a:ext>
              </a:extLst>
            </p:cNvPr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8C9946B7-3934-D00D-619B-0855D2AE16B2}"/>
              </a:ext>
            </a:extLst>
          </p:cNvPr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349C4A9-2B1B-F577-89DF-4A29CB026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2552700"/>
            <a:ext cx="8258175" cy="660654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D4903E-635C-F216-564D-A5E762B6B248}"/>
              </a:ext>
            </a:extLst>
          </p:cNvPr>
          <p:cNvSpPr txBox="1"/>
          <p:nvPr/>
        </p:nvSpPr>
        <p:spPr>
          <a:xfrm>
            <a:off x="2620847" y="3072343"/>
            <a:ext cx="911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elegraf Bold" panose="020B0604020202020204" charset="0"/>
              </a:rPr>
              <a:t>Integrate an additional controller in cascade control configuration so that the robot can track a speed reference.</a:t>
            </a:r>
            <a:endParaRPr lang="en-US" sz="2400" dirty="0">
              <a:solidFill>
                <a:schemeClr val="bg1"/>
              </a:solidFill>
              <a:latin typeface="Telegraf Bold" panose="020B060402020202020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16F1EDD-F607-3442-3EA5-A04B0C94576B}"/>
              </a:ext>
            </a:extLst>
          </p:cNvPr>
          <p:cNvSpPr txBox="1"/>
          <p:nvPr/>
        </p:nvSpPr>
        <p:spPr>
          <a:xfrm>
            <a:off x="2620846" y="6421925"/>
            <a:ext cx="8885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elegraf Bold" panose="020B0604020202020204" charset="0"/>
              </a:rPr>
              <a:t>Implement an Adaptive Cruise Control (ACC) algorithm to adjust the speed to maintain a safety distance from a moving target.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98519D56-A658-D86F-19F7-786B38CC5512}"/>
              </a:ext>
            </a:extLst>
          </p:cNvPr>
          <p:cNvSpPr/>
          <p:nvPr/>
        </p:nvSpPr>
        <p:spPr>
          <a:xfrm rot="189962">
            <a:off x="13487399" y="3726303"/>
            <a:ext cx="1981200" cy="1200329"/>
          </a:xfrm>
          <a:prstGeom prst="roundRect">
            <a:avLst/>
          </a:prstGeom>
          <a:solidFill>
            <a:srgbClr val="FFC0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D138E9-2AAC-B2CE-4EF6-CD713A5602BA}"/>
              </a:ext>
            </a:extLst>
          </p:cNvPr>
          <p:cNvSpPr txBox="1"/>
          <p:nvPr/>
        </p:nvSpPr>
        <p:spPr>
          <a:xfrm>
            <a:off x="2620846" y="4890098"/>
            <a:ext cx="88853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elegraf Bold" panose="020B0604020202020204" charset="0"/>
              </a:rPr>
              <a:t>Integrate an ultrasonic distance sensor (e.g. </a:t>
            </a:r>
            <a:r>
              <a:rPr lang="en-US" sz="2400" dirty="0">
                <a:solidFill>
                  <a:schemeClr val="bg1"/>
                </a:solidFill>
                <a:latin typeface="Telegraf Bold" panose="020B0604020202020204" charset="0"/>
              </a:rPr>
              <a:t>HC-SR04) </a:t>
            </a:r>
            <a:r>
              <a:rPr lang="en-GB" sz="2400" dirty="0">
                <a:solidFill>
                  <a:schemeClr val="bg1"/>
                </a:solidFill>
                <a:latin typeface="Telegraf Bold" panose="020B0604020202020204" charset="0"/>
              </a:rPr>
              <a:t>to introduce the perception of its surrounding.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379">
        <p159:morph option="byObject"/>
      </p:transition>
    </mc:Choice>
    <mc:Fallback xmlns="">
      <p:transition spd="slow" advTm="5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2001502" y="5146282"/>
            <a:ext cx="10257527" cy="0"/>
          </a:xfrm>
          <a:prstGeom prst="line">
            <a:avLst/>
          </a:prstGeom>
          <a:ln w="9525" cap="rnd">
            <a:solidFill>
              <a:srgbClr val="1B1B19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28700" y="1095375"/>
            <a:ext cx="516200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66121F"/>
                </a:solidFill>
                <a:latin typeface="Telegraf"/>
              </a:rPr>
              <a:t>Conclusion</a:t>
            </a:r>
          </a:p>
        </p:txBody>
      </p:sp>
      <p:sp>
        <p:nvSpPr>
          <p:cNvPr id="4" name="Freeform 4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4117C0-4DC0-3FFF-44BB-E8B75A36A3AC}"/>
              </a:ext>
            </a:extLst>
          </p:cNvPr>
          <p:cNvSpPr txBox="1"/>
          <p:nvPr/>
        </p:nvSpPr>
        <p:spPr>
          <a:xfrm>
            <a:off x="1242199" y="2729924"/>
            <a:ext cx="494850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Telegraf" panose="020B0604020202020204" charset="0"/>
              </a:rPr>
              <a:t>The main objective of the project was to implement a control system to maintain balance for a wheeled robot.</a:t>
            </a:r>
          </a:p>
          <a:p>
            <a:r>
              <a:rPr lang="en-GB" sz="2800" dirty="0">
                <a:latin typeface="Telegraf" panose="020B0604020202020204" charset="0"/>
              </a:rPr>
              <a:t>We adopted the model-based design approach, using MATLAB and Simulink to simulate the controller's behaviour. </a:t>
            </a:r>
          </a:p>
          <a:p>
            <a:r>
              <a:rPr lang="en-GB" sz="2800" dirty="0">
                <a:latin typeface="Telegraf" panose="020B0604020202020204" charset="0"/>
              </a:rPr>
              <a:t>Our model proved to be accurate, reflecting the dynamics of the physical robot (some fine-tuning was necessary anyway).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D432A0-A749-4F59-1845-E5C729C8881C}"/>
              </a:ext>
            </a:extLst>
          </p:cNvPr>
          <p:cNvSpPr txBox="1"/>
          <p:nvPr/>
        </p:nvSpPr>
        <p:spPr>
          <a:xfrm>
            <a:off x="7620000" y="2753114"/>
            <a:ext cx="922019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Telegraf" panose="020B0604020202020204" charset="0"/>
              </a:rPr>
              <a:t>During the implementation in Arduino, we faced significant challenges, particularly related to the limited computational capacity of the board. </a:t>
            </a:r>
          </a:p>
          <a:p>
            <a:r>
              <a:rPr lang="en-GB" sz="2800" dirty="0">
                <a:latin typeface="Telegraf" panose="020B0604020202020204" charset="0"/>
              </a:rPr>
              <a:t>However, through code optimization and streamlining, we successfully overcame these obstacles and got a working system.</a:t>
            </a:r>
          </a:p>
          <a:p>
            <a:endParaRPr lang="en-GB" sz="2800" dirty="0">
              <a:latin typeface="Telegraf" panose="020B0604020202020204" charset="0"/>
            </a:endParaRPr>
          </a:p>
          <a:p>
            <a:r>
              <a:rPr lang="en-GB" sz="2800" dirty="0">
                <a:latin typeface="Telegraf" panose="020B0604020202020204" charset="0"/>
              </a:rPr>
              <a:t>The result is a robot that maintains balance in a robust fashion, demonstrated both in simulation and in the real world, proving that the model and the software are reliable, ensuring stability even in the face of external disturbance. </a:t>
            </a:r>
          </a:p>
        </p:txBody>
      </p:sp>
    </p:spTree>
    <p:extLst>
      <p:ext uri="{BB962C8B-B14F-4D97-AF65-F5344CB8AC3E}">
        <p14:creationId xmlns:p14="http://schemas.microsoft.com/office/powerpoint/2010/main" val="3790183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98">
        <p159:morph option="byObject"/>
      </p:transition>
    </mc:Choice>
    <mc:Fallback xmlns="">
      <p:transition spd="slow" advTm="109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FF7B7BE-E727-3D15-1159-EB1C9ECCCFF7}"/>
              </a:ext>
            </a:extLst>
          </p:cNvPr>
          <p:cNvSpPr/>
          <p:nvPr/>
        </p:nvSpPr>
        <p:spPr>
          <a:xfrm>
            <a:off x="8306777" y="3160473"/>
            <a:ext cx="11810023" cy="10461246"/>
          </a:xfrm>
          <a:custGeom>
            <a:avLst/>
            <a:gdLst/>
            <a:ahLst/>
            <a:cxnLst/>
            <a:rect l="l" t="t" r="r" b="b"/>
            <a:pathLst>
              <a:path w="11810023" h="10461246">
                <a:moveTo>
                  <a:pt x="0" y="0"/>
                </a:moveTo>
                <a:lnTo>
                  <a:pt x="11810023" y="0"/>
                </a:lnTo>
                <a:lnTo>
                  <a:pt x="11810023" y="10461246"/>
                </a:lnTo>
                <a:lnTo>
                  <a:pt x="0" y="10461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511F236-1FCD-5A03-10C9-698393155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699" y="3337560"/>
            <a:ext cx="8258175" cy="660654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683524" y="3467100"/>
            <a:ext cx="6920952" cy="383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8805" dirty="0">
                <a:solidFill>
                  <a:srgbClr val="FFFFFF"/>
                </a:solidFill>
                <a:latin typeface="Telegraf"/>
              </a:rPr>
              <a:t>Thanks For Your Attention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CD18595-EEE3-75EC-D747-EA8CBAA6672E}"/>
              </a:ext>
            </a:extLst>
          </p:cNvPr>
          <p:cNvSpPr/>
          <p:nvPr/>
        </p:nvSpPr>
        <p:spPr>
          <a:xfrm>
            <a:off x="1143000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0">
        <p:fade/>
      </p:transition>
    </mc:Choice>
    <mc:Fallback xmlns="">
      <p:transition spd="med" advTm="319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>
            <a:extLst>
              <a:ext uri="{FF2B5EF4-FFF2-40B4-BE49-F238E27FC236}">
                <a16:creationId xmlns:a16="http://schemas.microsoft.com/office/drawing/2014/main" id="{5F66AB56-311B-1479-F423-E1EC0570DCD6}"/>
              </a:ext>
            </a:extLst>
          </p:cNvPr>
          <p:cNvSpPr/>
          <p:nvPr/>
        </p:nvSpPr>
        <p:spPr>
          <a:xfrm>
            <a:off x="5619890" y="6216574"/>
            <a:ext cx="4402314" cy="910454"/>
          </a:xfrm>
          <a:custGeom>
            <a:avLst/>
            <a:gdLst/>
            <a:ahLst/>
            <a:cxnLst/>
            <a:rect l="l" t="t" r="r" b="b"/>
            <a:pathLst>
              <a:path w="1179526" h="239790">
                <a:moveTo>
                  <a:pt x="88163" y="0"/>
                </a:moveTo>
                <a:lnTo>
                  <a:pt x="1091364" y="0"/>
                </a:lnTo>
                <a:cubicBezTo>
                  <a:pt x="1140054" y="0"/>
                  <a:pt x="1179526" y="39472"/>
                  <a:pt x="1179526" y="88163"/>
                </a:cubicBezTo>
                <a:lnTo>
                  <a:pt x="1179526" y="151628"/>
                </a:lnTo>
                <a:cubicBezTo>
                  <a:pt x="1179526" y="200318"/>
                  <a:pt x="1140054" y="239790"/>
                  <a:pt x="1091364" y="239790"/>
                </a:cubicBezTo>
                <a:lnTo>
                  <a:pt x="88163" y="239790"/>
                </a:lnTo>
                <a:cubicBezTo>
                  <a:pt x="39472" y="239790"/>
                  <a:pt x="0" y="200318"/>
                  <a:pt x="0" y="151628"/>
                </a:cubicBezTo>
                <a:lnTo>
                  <a:pt x="0" y="88163"/>
                </a:lnTo>
                <a:cubicBezTo>
                  <a:pt x="0" y="39472"/>
                  <a:pt x="39472" y="0"/>
                  <a:pt x="88163" y="0"/>
                </a:cubicBezTo>
                <a:close/>
              </a:path>
            </a:pathLst>
          </a:custGeom>
          <a:solidFill>
            <a:srgbClr val="F4F4F4"/>
          </a:solidFill>
        </p:spPr>
        <p:txBody>
          <a:bodyPr/>
          <a:lstStyle/>
          <a:p>
            <a:endParaRPr lang="it-IT"/>
          </a:p>
        </p:txBody>
      </p:sp>
      <p:grpSp>
        <p:nvGrpSpPr>
          <p:cNvPr id="2" name="Group 2"/>
          <p:cNvGrpSpPr/>
          <p:nvPr/>
        </p:nvGrpSpPr>
        <p:grpSpPr>
          <a:xfrm>
            <a:off x="2620847" y="1481609"/>
            <a:ext cx="6851011" cy="984287"/>
            <a:chOff x="0" y="0"/>
            <a:chExt cx="9134682" cy="1312383"/>
          </a:xfrm>
        </p:grpSpPr>
        <p:sp>
          <p:nvSpPr>
            <p:cNvPr id="3" name="TextBox 3"/>
            <p:cNvSpPr txBox="1"/>
            <p:nvPr/>
          </p:nvSpPr>
          <p:spPr>
            <a:xfrm>
              <a:off x="2" y="57150"/>
              <a:ext cx="9134679" cy="1255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Introduction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2881371" y="3009691"/>
            <a:ext cx="1523882" cy="834463"/>
            <a:chOff x="0" y="0"/>
            <a:chExt cx="441490" cy="2397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1490" cy="239790"/>
            </a:xfrm>
            <a:custGeom>
              <a:avLst/>
              <a:gdLst/>
              <a:ahLst/>
              <a:cxnLst/>
              <a:rect l="l" t="t" r="r" b="b"/>
              <a:pathLst>
                <a:path w="441490" h="239790">
                  <a:moveTo>
                    <a:pt x="119895" y="0"/>
                  </a:moveTo>
                  <a:lnTo>
                    <a:pt x="321595" y="0"/>
                  </a:lnTo>
                  <a:cubicBezTo>
                    <a:pt x="387811" y="0"/>
                    <a:pt x="441490" y="53679"/>
                    <a:pt x="441490" y="119895"/>
                  </a:cubicBezTo>
                  <a:lnTo>
                    <a:pt x="441490" y="119895"/>
                  </a:lnTo>
                  <a:cubicBezTo>
                    <a:pt x="441490" y="151693"/>
                    <a:pt x="428858" y="182189"/>
                    <a:pt x="406373" y="204674"/>
                  </a:cubicBezTo>
                  <a:cubicBezTo>
                    <a:pt x="383889" y="227159"/>
                    <a:pt x="353393" y="239790"/>
                    <a:pt x="321595" y="239790"/>
                  </a:cubicBezTo>
                  <a:lnTo>
                    <a:pt x="119895" y="239790"/>
                  </a:lnTo>
                  <a:cubicBezTo>
                    <a:pt x="53679" y="239790"/>
                    <a:pt x="0" y="186111"/>
                    <a:pt x="0" y="119895"/>
                  </a:cubicBezTo>
                  <a:lnTo>
                    <a:pt x="0" y="119895"/>
                  </a:lnTo>
                  <a:cubicBezTo>
                    <a:pt x="0" y="53679"/>
                    <a:pt x="53679" y="0"/>
                    <a:pt x="119895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41490" cy="268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018071" y="3065749"/>
            <a:ext cx="1156626" cy="62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3600" dirty="0">
                <a:solidFill>
                  <a:srgbClr val="66121F"/>
                </a:solidFill>
                <a:latin typeface="Telegraf Bold"/>
              </a:rPr>
              <a:t>Goal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A6402D-415E-6BD8-7ECB-4B52D439458B}"/>
              </a:ext>
            </a:extLst>
          </p:cNvPr>
          <p:cNvSpPr txBox="1"/>
          <p:nvPr/>
        </p:nvSpPr>
        <p:spPr>
          <a:xfrm>
            <a:off x="4694352" y="3162300"/>
            <a:ext cx="10164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elegraf" panose="020B0604020202020204" charset="0"/>
              </a:rPr>
              <a:t>The aim of this project is to build a wheeled robot with the remarkable capability of autonomously maintaining balance</a:t>
            </a:r>
            <a:r>
              <a:rPr lang="en-US" sz="2400" dirty="0">
                <a:solidFill>
                  <a:schemeClr val="bg1"/>
                </a:solidFill>
                <a:latin typeface="Telegraf" panose="020B0604020202020204" charset="0"/>
              </a:rPr>
              <a:t>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E169777-8DA8-E2B6-371F-AB6D4FFD1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75" y="4678680"/>
            <a:ext cx="7343775" cy="5875020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2A610422-9B86-DBCD-EBFF-83FDD1049D42}"/>
              </a:ext>
            </a:extLst>
          </p:cNvPr>
          <p:cNvSpPr txBox="1"/>
          <p:nvPr/>
        </p:nvSpPr>
        <p:spPr>
          <a:xfrm>
            <a:off x="5581790" y="6330985"/>
            <a:ext cx="4478514" cy="62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3500" dirty="0">
                <a:solidFill>
                  <a:srgbClr val="66121F"/>
                </a:solidFill>
                <a:latin typeface="Telegraf Bold"/>
              </a:rPr>
              <a:t>Physical Structure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478B47A-D198-5786-87F1-447C09ABFA16}"/>
              </a:ext>
            </a:extLst>
          </p:cNvPr>
          <p:cNvSpPr txBox="1"/>
          <p:nvPr/>
        </p:nvSpPr>
        <p:spPr>
          <a:xfrm>
            <a:off x="4694352" y="4124392"/>
            <a:ext cx="10164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elegraf" panose="020B0604020202020204" charset="0"/>
              </a:rPr>
              <a:t>The heart of this project is the ambition to empower the robot with the ability to dynamically adapt to variations in its surrounding environment.</a:t>
            </a:r>
            <a:endParaRPr lang="en-US" sz="2400" dirty="0">
              <a:solidFill>
                <a:schemeClr val="bg1"/>
              </a:solidFill>
              <a:latin typeface="Telegraf" panose="020B060402020202020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BCC5CC3-E0CF-D2C3-AA01-78191349C83E}"/>
              </a:ext>
            </a:extLst>
          </p:cNvPr>
          <p:cNvSpPr txBox="1"/>
          <p:nvPr/>
        </p:nvSpPr>
        <p:spPr>
          <a:xfrm>
            <a:off x="10182224" y="6473687"/>
            <a:ext cx="7343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elegraf" panose="020B0604020202020204" charset="0"/>
              </a:rPr>
              <a:t>The physical structure of the robot has been designed using </a:t>
            </a:r>
            <a:r>
              <a:rPr lang="en-GB" sz="2400" b="1" dirty="0">
                <a:solidFill>
                  <a:schemeClr val="bg1"/>
                </a:solidFill>
                <a:latin typeface="Telegraf" panose="020B0604020202020204" charset="0"/>
              </a:rPr>
              <a:t>Autodesk Inventor </a:t>
            </a:r>
            <a:r>
              <a:rPr lang="en-GB" sz="2400" dirty="0">
                <a:solidFill>
                  <a:schemeClr val="bg1"/>
                </a:solidFill>
                <a:latin typeface="Telegraf" panose="020B0604020202020204" charset="0"/>
              </a:rPr>
              <a:t>and subsequently manufactured with a 3D printer.</a:t>
            </a:r>
            <a:endParaRPr lang="en-US" sz="2400" dirty="0">
              <a:solidFill>
                <a:schemeClr val="bg1"/>
              </a:solidFill>
              <a:latin typeface="Telegraf" panose="020B060402020202020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48BAFFE-11F4-E70A-6C66-0C6C334E6769}"/>
              </a:ext>
            </a:extLst>
          </p:cNvPr>
          <p:cNvSpPr txBox="1"/>
          <p:nvPr/>
        </p:nvSpPr>
        <p:spPr>
          <a:xfrm>
            <a:off x="10159167" y="7970103"/>
            <a:ext cx="734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elegraf" panose="020B0604020202020204" charset="0"/>
              </a:rPr>
              <a:t>The material chosen to print the robot is PLA, which offers good strength and rigidity.</a:t>
            </a:r>
            <a:endParaRPr lang="en-US" sz="2400" dirty="0">
              <a:solidFill>
                <a:schemeClr val="bg1"/>
              </a:solidFill>
              <a:latin typeface="Telegraf" panose="020B06040202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74">
        <p159:morph option="byObject"/>
      </p:transition>
    </mc:Choice>
    <mc:Fallback xmlns="">
      <p:transition spd="slow" advTm="117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2CFA6FA-C0C6-AF88-E7E9-F19AA1353D91}"/>
              </a:ext>
            </a:extLst>
          </p:cNvPr>
          <p:cNvSpPr/>
          <p:nvPr/>
        </p:nvSpPr>
        <p:spPr>
          <a:xfrm>
            <a:off x="2652610" y="3307241"/>
            <a:ext cx="685800" cy="564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"/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Hardware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0" name="vediamo un pò">
            <a:hlinkClick r:id="" action="ppaction://media"/>
            <a:extLst>
              <a:ext uri="{FF2B5EF4-FFF2-40B4-BE49-F238E27FC236}">
                <a16:creationId xmlns:a16="http://schemas.microsoft.com/office/drawing/2014/main" id="{EF4C3B5C-8398-7256-094D-D17E232D0A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8410" y="3307241"/>
            <a:ext cx="13425590" cy="56462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F5029E-ACF1-FD23-5694-EF4D7D16EDEA}"/>
              </a:ext>
            </a:extLst>
          </p:cNvPr>
          <p:cNvSpPr txBox="1"/>
          <p:nvPr/>
        </p:nvSpPr>
        <p:spPr>
          <a:xfrm>
            <a:off x="3322754" y="5087430"/>
            <a:ext cx="281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Stepper Motor NEMA 14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4A6A01-855C-E807-1FC5-CDC7CF41CA6C}"/>
              </a:ext>
            </a:extLst>
          </p:cNvPr>
          <p:cNvSpPr txBox="1"/>
          <p:nvPr/>
        </p:nvSpPr>
        <p:spPr>
          <a:xfrm>
            <a:off x="3276600" y="4548866"/>
            <a:ext cx="40847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Actuation Devices: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9C4251-7840-D98A-690D-DCC1067E8FA1}"/>
              </a:ext>
            </a:extLst>
          </p:cNvPr>
          <p:cNvSpPr txBox="1"/>
          <p:nvPr/>
        </p:nvSpPr>
        <p:spPr>
          <a:xfrm>
            <a:off x="2667000" y="3405866"/>
            <a:ext cx="5638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Two Wheels Self Balancing Robot 3D Model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4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19"/>
    </mc:Choice>
    <mc:Fallback xmlns="">
      <p:transition advTm="1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21" objId="10"/>
        <p14:stopEvt time="1501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vediamo un pò">
            <a:hlinkClick r:id="" action="ppaction://media"/>
            <a:extLst>
              <a:ext uri="{FF2B5EF4-FFF2-40B4-BE49-F238E27FC236}">
                <a16:creationId xmlns:a16="http://schemas.microsoft.com/office/drawing/2014/main" id="{9BC7ACAF-B31E-471A-4FAD-8002DF4F3D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410" y="3307241"/>
            <a:ext cx="13425590" cy="564625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2A7B51C1-2388-C974-3316-E4CA0E73921A}"/>
              </a:ext>
            </a:extLst>
          </p:cNvPr>
          <p:cNvSpPr/>
          <p:nvPr/>
        </p:nvSpPr>
        <p:spPr>
          <a:xfrm>
            <a:off x="2652610" y="3307241"/>
            <a:ext cx="685800" cy="564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"/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Hardware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E0752C-DD26-7042-370E-F0E149767EA7}"/>
              </a:ext>
            </a:extLst>
          </p:cNvPr>
          <p:cNvSpPr txBox="1"/>
          <p:nvPr/>
        </p:nvSpPr>
        <p:spPr>
          <a:xfrm>
            <a:off x="3066981" y="4359497"/>
            <a:ext cx="4343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PCB: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Voltage Regulator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Arduino Nano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Driver A4988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MPU-6050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5091CF8-BF7D-C2D1-2275-21063609F682}"/>
              </a:ext>
            </a:extLst>
          </p:cNvPr>
          <p:cNvSpPr txBox="1"/>
          <p:nvPr/>
        </p:nvSpPr>
        <p:spPr>
          <a:xfrm>
            <a:off x="2667000" y="3405866"/>
            <a:ext cx="5638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Two Wheels Self Balancing Robot 3D Model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26D97442-7C11-E21A-B97A-326062ED762D}"/>
              </a:ext>
            </a:extLst>
          </p:cNvPr>
          <p:cNvSpPr/>
          <p:nvPr/>
        </p:nvSpPr>
        <p:spPr>
          <a:xfrm>
            <a:off x="11734800" y="4396466"/>
            <a:ext cx="1646703" cy="365760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4B6A067-9AFC-DB45-AC16-AB0D5C2A29BF}"/>
              </a:ext>
            </a:extLst>
          </p:cNvPr>
          <p:cNvSpPr/>
          <p:nvPr/>
        </p:nvSpPr>
        <p:spPr>
          <a:xfrm>
            <a:off x="8763000" y="5187586"/>
            <a:ext cx="1143000" cy="2866479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D547FFAC-BBFB-13A0-85B4-41D166ED1A94}"/>
              </a:ext>
            </a:extLst>
          </p:cNvPr>
          <p:cNvSpPr/>
          <p:nvPr/>
        </p:nvSpPr>
        <p:spPr>
          <a:xfrm rot="16200000">
            <a:off x="10202301" y="4744310"/>
            <a:ext cx="1236197" cy="1828801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B7476D8D-853E-C08F-87CC-69486C351FFE}"/>
              </a:ext>
            </a:extLst>
          </p:cNvPr>
          <p:cNvSpPr/>
          <p:nvPr/>
        </p:nvSpPr>
        <p:spPr>
          <a:xfrm rot="16200000">
            <a:off x="10193342" y="3493725"/>
            <a:ext cx="1158440" cy="1924481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3F6BDD84-93DB-2C07-E71A-3AF2418E3458}"/>
              </a:ext>
            </a:extLst>
          </p:cNvPr>
          <p:cNvSpPr/>
          <p:nvPr/>
        </p:nvSpPr>
        <p:spPr>
          <a:xfrm rot="16200000">
            <a:off x="10202301" y="6082655"/>
            <a:ext cx="1236197" cy="1828801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14E1D42E-AF57-5CD7-838B-5AB0177E19EE}"/>
              </a:ext>
            </a:extLst>
          </p:cNvPr>
          <p:cNvGrpSpPr/>
          <p:nvPr/>
        </p:nvGrpSpPr>
        <p:grpSpPr>
          <a:xfrm>
            <a:off x="13875080" y="4114956"/>
            <a:ext cx="4233823" cy="4527999"/>
            <a:chOff x="13612284" y="2908864"/>
            <a:chExt cx="3823126" cy="4063436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0CFCA048-38CB-8F34-9E71-094822FC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2284" y="2908864"/>
              <a:ext cx="3823126" cy="3657599"/>
            </a:xfrm>
            <a:prstGeom prst="rect">
              <a:avLst/>
            </a:prstGeom>
          </p:spPr>
        </p:pic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E603398D-C957-B415-CB00-BC4847337710}"/>
                </a:ext>
              </a:extLst>
            </p:cNvPr>
            <p:cNvSpPr/>
            <p:nvPr/>
          </p:nvSpPr>
          <p:spPr>
            <a:xfrm>
              <a:off x="15210303" y="6572190"/>
              <a:ext cx="639298" cy="400110"/>
            </a:xfrm>
            <a:prstGeom prst="rect">
              <a:avLst/>
            </a:prstGeom>
            <a:solidFill>
              <a:srgbClr val="17A1A5"/>
            </a:solidFill>
            <a:ln>
              <a:solidFill>
                <a:srgbClr val="0064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76574192-D6DF-4359-01F9-0380D1DD1A7A}"/>
                </a:ext>
              </a:extLst>
            </p:cNvPr>
            <p:cNvSpPr txBox="1"/>
            <p:nvPr/>
          </p:nvSpPr>
          <p:spPr>
            <a:xfrm>
              <a:off x="14811920" y="6559342"/>
              <a:ext cx="1412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effectLst/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IDE</a:t>
              </a:r>
              <a:endParaRPr lang="it-IT" sz="2000" b="1" dirty="0"/>
            </a:p>
          </p:txBody>
        </p:sp>
      </p:grpSp>
      <p:cxnSp>
        <p:nvCxnSpPr>
          <p:cNvPr id="37" name="Connettore a gomito 36">
            <a:extLst>
              <a:ext uri="{FF2B5EF4-FFF2-40B4-BE49-F238E27FC236}">
                <a16:creationId xmlns:a16="http://schemas.microsoft.com/office/drawing/2014/main" id="{31F11078-AF20-E21D-44A1-6E4C7B60FBA5}"/>
              </a:ext>
            </a:extLst>
          </p:cNvPr>
          <p:cNvCxnSpPr>
            <a:cxnSpLocks/>
            <a:stCxn id="19" idx="0"/>
          </p:cNvCxnSpPr>
          <p:nvPr/>
        </p:nvCxnSpPr>
        <p:spPr>
          <a:xfrm rot="5400000" flipH="1" flipV="1">
            <a:off x="13102316" y="3623702"/>
            <a:ext cx="228600" cy="1316928"/>
          </a:xfrm>
          <a:prstGeom prst="bentConnector2">
            <a:avLst/>
          </a:prstGeom>
          <a:ln w="28575">
            <a:solidFill>
              <a:srgbClr val="17A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738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781"/>
    </mc:Choice>
    <mc:Fallback xmlns="">
      <p:transition advTm="2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30" objId="16"/>
        <p14:stopEvt time="15715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ediamo un pò">
            <a:hlinkClick r:id="" action="ppaction://media"/>
            <a:extLst>
              <a:ext uri="{FF2B5EF4-FFF2-40B4-BE49-F238E27FC236}">
                <a16:creationId xmlns:a16="http://schemas.microsoft.com/office/drawing/2014/main" id="{1762E6F4-1562-4AA2-36BC-107C7B66A4A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410" y="3307241"/>
            <a:ext cx="13425590" cy="564625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411D7CB-A2CA-226A-24AD-E35F18F897CB}"/>
              </a:ext>
            </a:extLst>
          </p:cNvPr>
          <p:cNvSpPr/>
          <p:nvPr/>
        </p:nvSpPr>
        <p:spPr>
          <a:xfrm>
            <a:off x="2652610" y="3307241"/>
            <a:ext cx="685800" cy="564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"/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Hardware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12F32C4-BE4F-1041-4FA4-BA7139A825DC}"/>
              </a:ext>
            </a:extLst>
          </p:cNvPr>
          <p:cNvSpPr txBox="1"/>
          <p:nvPr/>
        </p:nvSpPr>
        <p:spPr>
          <a:xfrm>
            <a:off x="2667000" y="3405866"/>
            <a:ext cx="5638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elegraf"/>
              </a:rPr>
              <a:t>Two Wheels Self Balancing Robot 3D Model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4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0"/>
    </mc:Choice>
    <mc:Fallback xmlns="">
      <p:transition spd="slow" advTm="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" objId="11"/>
        <p14:stopEvt time="8110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0847" y="1524471"/>
            <a:ext cx="6851011" cy="930931"/>
            <a:chOff x="0" y="57149"/>
            <a:chExt cx="9134682" cy="1241242"/>
          </a:xfrm>
        </p:grpSpPr>
        <p:sp>
          <p:nvSpPr>
            <p:cNvPr id="3" name="TextBox 3"/>
            <p:cNvSpPr txBox="1"/>
            <p:nvPr/>
          </p:nvSpPr>
          <p:spPr>
            <a:xfrm>
              <a:off x="1" y="57149"/>
              <a:ext cx="9134679" cy="1126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 dirty="0">
                  <a:solidFill>
                    <a:srgbClr val="F4F4F4"/>
                  </a:solidFill>
                  <a:latin typeface="Telegraf Bold"/>
                </a:rPr>
                <a:t>Hardware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E152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0634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BF0523AF-B150-C790-06C2-502E0BCAF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4158" y="3695700"/>
            <a:ext cx="10539681" cy="6278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Group 7">
            <a:extLst>
              <a:ext uri="{FF2B5EF4-FFF2-40B4-BE49-F238E27FC236}">
                <a16:creationId xmlns:a16="http://schemas.microsoft.com/office/drawing/2014/main" id="{400B2171-1C52-E61D-B36D-7C14A005E429}"/>
              </a:ext>
            </a:extLst>
          </p:cNvPr>
          <p:cNvGrpSpPr/>
          <p:nvPr/>
        </p:nvGrpSpPr>
        <p:grpSpPr>
          <a:xfrm>
            <a:off x="2670866" y="2552700"/>
            <a:ext cx="4339534" cy="910454"/>
            <a:chOff x="0" y="0"/>
            <a:chExt cx="1179526" cy="23979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79A324E-4B69-FD17-2E2F-66FECD0BEFA8}"/>
                </a:ext>
              </a:extLst>
            </p:cNvPr>
            <p:cNvSpPr/>
            <p:nvPr/>
          </p:nvSpPr>
          <p:spPr>
            <a:xfrm>
              <a:off x="0" y="0"/>
              <a:ext cx="1179526" cy="239790"/>
            </a:xfrm>
            <a:custGeom>
              <a:avLst/>
              <a:gdLst/>
              <a:ahLst/>
              <a:cxnLst/>
              <a:rect l="l" t="t" r="r" b="b"/>
              <a:pathLst>
                <a:path w="1179526" h="239790">
                  <a:moveTo>
                    <a:pt x="88163" y="0"/>
                  </a:moveTo>
                  <a:lnTo>
                    <a:pt x="1091364" y="0"/>
                  </a:lnTo>
                  <a:cubicBezTo>
                    <a:pt x="1140054" y="0"/>
                    <a:pt x="1179526" y="39472"/>
                    <a:pt x="1179526" y="88163"/>
                  </a:cubicBezTo>
                  <a:lnTo>
                    <a:pt x="1179526" y="151628"/>
                  </a:lnTo>
                  <a:cubicBezTo>
                    <a:pt x="1179526" y="200318"/>
                    <a:pt x="1140054" y="239790"/>
                    <a:pt x="1091364" y="239790"/>
                  </a:cubicBezTo>
                  <a:lnTo>
                    <a:pt x="88163" y="239790"/>
                  </a:lnTo>
                  <a:cubicBezTo>
                    <a:pt x="39472" y="239790"/>
                    <a:pt x="0" y="200318"/>
                    <a:pt x="0" y="151628"/>
                  </a:cubicBezTo>
                  <a:lnTo>
                    <a:pt x="0" y="88163"/>
                  </a:lnTo>
                  <a:cubicBezTo>
                    <a:pt x="0" y="39472"/>
                    <a:pt x="39472" y="0"/>
                    <a:pt x="88163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716720C0-3BB4-784C-7D7B-7177F32CB65C}"/>
                </a:ext>
              </a:extLst>
            </p:cNvPr>
            <p:cNvSpPr txBox="1"/>
            <p:nvPr/>
          </p:nvSpPr>
          <p:spPr>
            <a:xfrm>
              <a:off x="0" y="-28575"/>
              <a:ext cx="1179526" cy="268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7" name="TextBox 13">
            <a:extLst>
              <a:ext uri="{FF2B5EF4-FFF2-40B4-BE49-F238E27FC236}">
                <a16:creationId xmlns:a16="http://schemas.microsoft.com/office/drawing/2014/main" id="{CCA2C131-3C17-3556-DC44-F248E2D4EEB6}"/>
              </a:ext>
            </a:extLst>
          </p:cNvPr>
          <p:cNvSpPr txBox="1"/>
          <p:nvPr/>
        </p:nvSpPr>
        <p:spPr>
          <a:xfrm>
            <a:off x="2590800" y="2692670"/>
            <a:ext cx="4479695" cy="622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3600" dirty="0">
                <a:solidFill>
                  <a:srgbClr val="66121F"/>
                </a:solidFill>
                <a:latin typeface="Telegraf Bold"/>
              </a:rPr>
              <a:t>Electrical Scheme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68F0678-259F-E3F7-A79D-E83689448602}"/>
              </a:ext>
            </a:extLst>
          </p:cNvPr>
          <p:cNvSpPr/>
          <p:nvPr/>
        </p:nvSpPr>
        <p:spPr>
          <a:xfrm>
            <a:off x="13792200" y="3748929"/>
            <a:ext cx="4081189" cy="61722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C93665B3-92C7-224D-47FC-B584291925DB}"/>
              </a:ext>
            </a:extLst>
          </p:cNvPr>
          <p:cNvSpPr txBox="1"/>
          <p:nvPr/>
        </p:nvSpPr>
        <p:spPr>
          <a:xfrm>
            <a:off x="14323467" y="3771900"/>
            <a:ext cx="3018654" cy="594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2800" b="1" dirty="0">
                <a:solidFill>
                  <a:srgbClr val="66121F"/>
                </a:solidFill>
                <a:latin typeface="Telegraf" panose="020B0604020202020204" charset="0"/>
              </a:rPr>
              <a:t>CONNECTIONS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86569D75-89C4-56D9-A07E-54006F62228F}"/>
              </a:ext>
            </a:extLst>
          </p:cNvPr>
          <p:cNvSpPr txBox="1"/>
          <p:nvPr/>
        </p:nvSpPr>
        <p:spPr>
          <a:xfrm>
            <a:off x="14037603" y="4423154"/>
            <a:ext cx="2498494" cy="368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2800" b="1" dirty="0">
                <a:solidFill>
                  <a:srgbClr val="66121F"/>
                </a:solidFill>
                <a:latin typeface="Telegraf" panose="020B0604020202020204" charset="0"/>
              </a:rPr>
              <a:t>Driver A4988: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DIR -&gt; D2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STEP -&gt; D3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SLEEP -&gt; D4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RESET -&gt; D4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MS3 -&gt; D5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MS2 -&gt; D6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MS1 -&gt; D7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15AE7186-B081-E9BC-01CB-72532FCE2751}"/>
              </a:ext>
            </a:extLst>
          </p:cNvPr>
          <p:cNvSpPr txBox="1"/>
          <p:nvPr/>
        </p:nvSpPr>
        <p:spPr>
          <a:xfrm>
            <a:off x="14171003" y="8106214"/>
            <a:ext cx="2362200" cy="1528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2800" b="1" dirty="0">
                <a:solidFill>
                  <a:srgbClr val="66121F"/>
                </a:solidFill>
                <a:latin typeface="Telegraf" panose="020B0604020202020204" charset="0"/>
              </a:rPr>
              <a:t>MPU - 6050: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SCL -&gt; A4</a:t>
            </a:r>
          </a:p>
          <a:p>
            <a:pPr algn="r"/>
            <a:r>
              <a:rPr lang="en-US" sz="2800" dirty="0">
                <a:solidFill>
                  <a:srgbClr val="66121F"/>
                </a:solidFill>
                <a:latin typeface="Telegraf" panose="020B0604020202020204" charset="0"/>
              </a:rPr>
              <a:t>SDA -&gt; A5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5">
        <p:fade/>
      </p:transition>
    </mc:Choice>
    <mc:Fallback xmlns="">
      <p:transition spd="med" advTm="4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5833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8461" y="1500659"/>
            <a:ext cx="6851011" cy="984287"/>
            <a:chOff x="0" y="0"/>
            <a:chExt cx="9134682" cy="1312383"/>
          </a:xfrm>
        </p:grpSpPr>
        <p:sp>
          <p:nvSpPr>
            <p:cNvPr id="3" name="TextBox 3"/>
            <p:cNvSpPr txBox="1"/>
            <p:nvPr/>
          </p:nvSpPr>
          <p:spPr>
            <a:xfrm>
              <a:off x="2" y="57150"/>
              <a:ext cx="9134679" cy="1255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>
                  <a:solidFill>
                    <a:srgbClr val="66121F"/>
                  </a:solidFill>
                  <a:latin typeface="Telegraf Bold"/>
                </a:rPr>
                <a:t>Model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2508461" y="2482738"/>
            <a:ext cx="4835315" cy="984362"/>
            <a:chOff x="0" y="-28575"/>
            <a:chExt cx="1926731" cy="2591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6731" cy="230622"/>
            </a:xfrm>
            <a:custGeom>
              <a:avLst/>
              <a:gdLst/>
              <a:ahLst/>
              <a:cxnLst/>
              <a:rect l="l" t="t" r="r" b="b"/>
              <a:pathLst>
                <a:path w="1926731" h="230622">
                  <a:moveTo>
                    <a:pt x="53960" y="0"/>
                  </a:moveTo>
                  <a:lnTo>
                    <a:pt x="1872771" y="0"/>
                  </a:lnTo>
                  <a:cubicBezTo>
                    <a:pt x="1887082" y="0"/>
                    <a:pt x="1900807" y="5685"/>
                    <a:pt x="1910926" y="15805"/>
                  </a:cubicBezTo>
                  <a:cubicBezTo>
                    <a:pt x="1921046" y="25924"/>
                    <a:pt x="1926731" y="39649"/>
                    <a:pt x="1926731" y="53960"/>
                  </a:cubicBezTo>
                  <a:lnTo>
                    <a:pt x="1926731" y="176662"/>
                  </a:lnTo>
                  <a:cubicBezTo>
                    <a:pt x="1926731" y="190973"/>
                    <a:pt x="1921046" y="204698"/>
                    <a:pt x="1910926" y="214818"/>
                  </a:cubicBezTo>
                  <a:cubicBezTo>
                    <a:pt x="1900807" y="224937"/>
                    <a:pt x="1887082" y="230622"/>
                    <a:pt x="1872771" y="230622"/>
                  </a:cubicBezTo>
                  <a:lnTo>
                    <a:pt x="53960" y="230622"/>
                  </a:lnTo>
                  <a:cubicBezTo>
                    <a:pt x="24159" y="230622"/>
                    <a:pt x="0" y="206463"/>
                    <a:pt x="0" y="176662"/>
                  </a:cubicBezTo>
                  <a:lnTo>
                    <a:pt x="0" y="53960"/>
                  </a:lnTo>
                  <a:cubicBezTo>
                    <a:pt x="0" y="24159"/>
                    <a:pt x="24159" y="0"/>
                    <a:pt x="53960" y="0"/>
                  </a:cubicBezTo>
                  <a:close/>
                </a:path>
              </a:pathLst>
            </a:custGeom>
            <a:solidFill>
              <a:srgbClr val="66121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926731" cy="259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667000" y="2705100"/>
            <a:ext cx="4572000" cy="626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3720" dirty="0">
                <a:solidFill>
                  <a:srgbClr val="FFFFFF"/>
                </a:solidFill>
                <a:latin typeface="Telegraf Bold"/>
              </a:rPr>
              <a:t>Lagrangian Method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DCE07E1-0924-4B98-59A6-145284425B11}"/>
              </a:ext>
            </a:extLst>
          </p:cNvPr>
          <p:cNvSpPr txBox="1"/>
          <p:nvPr/>
        </p:nvSpPr>
        <p:spPr>
          <a:xfrm>
            <a:off x="2508461" y="3827337"/>
            <a:ext cx="10164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elegraf" panose="020B0604020202020204" charset="0"/>
              </a:rPr>
              <a:t>To find the dynamics of the TWSBR system we used the Lagrangian method, instead of the Newtonian one.</a:t>
            </a:r>
            <a:endParaRPr lang="en-US" sz="2400" dirty="0">
              <a:latin typeface="Telegraf" panose="020B060402020202020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4BE6A9C-D931-6655-32C9-9FA824A64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4225" y="3467100"/>
            <a:ext cx="8096250" cy="6477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A8EDAFE-04D6-B38A-3456-94BFB39BED39}"/>
              </a:ext>
            </a:extLst>
          </p:cNvPr>
          <p:cNvSpPr txBox="1"/>
          <p:nvPr/>
        </p:nvSpPr>
        <p:spPr>
          <a:xfrm>
            <a:off x="2490806" y="4894137"/>
            <a:ext cx="1016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elegraf" panose="020B0604020202020204" charset="0"/>
              </a:rPr>
              <a:t>The </a:t>
            </a:r>
            <a:r>
              <a:rPr lang="en-GB" sz="2400" dirty="0" err="1">
                <a:latin typeface="Telegraf" panose="020B0604020202020204" charset="0"/>
              </a:rPr>
              <a:t>Lagrangian</a:t>
            </a:r>
            <a:r>
              <a:rPr lang="en-GB" sz="2400" dirty="0">
                <a:latin typeface="Telegraf" panose="020B0604020202020204" charset="0"/>
              </a:rPr>
              <a:t> function is defined as: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8DB72AE-585E-06E7-9927-5FE12C545082}"/>
              </a:ext>
            </a:extLst>
          </p:cNvPr>
          <p:cNvSpPr txBox="1"/>
          <p:nvPr/>
        </p:nvSpPr>
        <p:spPr>
          <a:xfrm>
            <a:off x="2508461" y="6646737"/>
            <a:ext cx="1016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elegraf" panose="020B0604020202020204" charset="0"/>
              </a:rPr>
              <a:t>It is used into the Euler-Lagrange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20EC632-5E0B-481D-FA66-5CC9DA2BC786}"/>
                  </a:ext>
                </a:extLst>
              </p:cNvPr>
              <p:cNvSpPr txBox="1"/>
              <p:nvPr/>
            </p:nvSpPr>
            <p:spPr>
              <a:xfrm>
                <a:off x="6167067" y="5414626"/>
                <a:ext cx="18662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𝐋</m:t>
                      </m:r>
                      <m:r>
                        <a:rPr lang="en-GB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GB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GB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en-GB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𝐕</m:t>
                      </m:r>
                    </m:oMath>
                  </m:oMathPara>
                </a14:m>
                <a:endParaRPr lang="en-GB" sz="2400" b="1" dirty="0">
                  <a:solidFill>
                    <a:schemeClr val="tx1"/>
                  </a:solidFill>
                  <a:latin typeface="Telegraf Bold" panose="020B0604020202020204" charset="0"/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20EC632-5E0B-481D-FA66-5CC9DA2BC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067" y="5414626"/>
                <a:ext cx="186621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C3DA533-103A-1753-D07C-DAB67E84BE10}"/>
              </a:ext>
            </a:extLst>
          </p:cNvPr>
          <p:cNvSpPr txBox="1"/>
          <p:nvPr/>
        </p:nvSpPr>
        <p:spPr>
          <a:xfrm>
            <a:off x="2819400" y="5884737"/>
            <a:ext cx="1016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elegraf" panose="020B0604020202020204" charset="0"/>
              </a:rPr>
              <a:t>where T is the kinetic energy and V is the potential energy.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7145289-B9B1-C17F-6443-EC7842A1D4C9}"/>
                  </a:ext>
                </a:extLst>
              </p:cNvPr>
              <p:cNvSpPr txBox="1"/>
              <p:nvPr/>
            </p:nvSpPr>
            <p:spPr>
              <a:xfrm>
                <a:off x="2819400" y="8065820"/>
                <a:ext cx="101646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chemeClr val="tx1"/>
                    </a:solidFill>
                    <a:latin typeface="Telegraf" panose="020B060402020202020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GB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Telegraf" panose="020B0604020202020204" charset="0"/>
                  </a:rPr>
                  <a:t> are non-conservative (external or dissipative)                                  generalized forces performing work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GB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Telegraf" panose="020B06040202020202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7145289-B9B1-C17F-6443-EC7842A1D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8065820"/>
                <a:ext cx="10164648" cy="830997"/>
              </a:xfrm>
              <a:prstGeom prst="rect">
                <a:avLst/>
              </a:prstGeom>
              <a:blipFill>
                <a:blip r:embed="rId7"/>
                <a:stretch>
                  <a:fillRect l="-960" t="-5882" r="-2519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5ACCD7D9-55D9-9DE4-4067-EA4F2C968234}"/>
                  </a:ext>
                </a:extLst>
              </p:cNvPr>
              <p:cNvSpPr txBox="1"/>
              <p:nvPr/>
            </p:nvSpPr>
            <p:spPr>
              <a:xfrm>
                <a:off x="5957907" y="7129733"/>
                <a:ext cx="2393540" cy="856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num>
                        <m:den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𝐝𝐭</m:t>
                          </m:r>
                        </m:den>
                      </m:f>
                      <m:f>
                        <m:f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num>
                        <m:den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acc>
                            <m:accPr>
                              <m:chr m:val="̇"/>
                              <m:ctrlP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</m:acc>
                        </m:den>
                      </m:f>
                      <m:r>
                        <a:rPr lang="it-IT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num>
                        <m:den>
                          <m:r>
                            <a:rPr lang="it-IT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den>
                      </m:f>
                      <m:r>
                        <a:rPr lang="it-IT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it-IT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GB" sz="2400" b="1" dirty="0">
                  <a:solidFill>
                    <a:schemeClr val="tx1"/>
                  </a:solidFill>
                  <a:latin typeface="Telegraf Bold" panose="020B0604020202020204" charset="0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5ACCD7D9-55D9-9DE4-4067-EA4F2C968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907" y="7129733"/>
                <a:ext cx="2393540" cy="8567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2">
        <p:fade/>
      </p:transition>
    </mc:Choice>
    <mc:Fallback xmlns="">
      <p:transition spd="med" advTm="126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5920A184-8CC9-F39E-5508-07E2EE2A18AF}"/>
                  </a:ext>
                </a:extLst>
              </p:cNvPr>
              <p:cNvSpPr txBox="1"/>
              <p:nvPr/>
            </p:nvSpPr>
            <p:spPr>
              <a:xfrm>
                <a:off x="2435336" y="7752478"/>
                <a:ext cx="9150314" cy="13309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400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= 0.028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𝐾𝑔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= 0.56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𝐾𝑔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= 0.033 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 = 0.022 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 = 9.81</m:t>
                      </m:r>
                      <m:f>
                        <m:f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 = 8.824</m:t>
                      </m:r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×10</m:t>
                          </m:r>
                        </m:e>
                        <m:sup>
                          <m:r>
                            <a:rPr lang="pt-BR" sz="2400" i="1" dirty="0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𝑘𝑔</m:t>
                      </m:r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pt-BR" sz="24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24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BR" sz="24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𝑘𝑔</m:t>
                      </m:r>
                      <m:sSup>
                        <m:sSupPr>
                          <m:ctrlPr>
                            <a:rPr lang="it-IT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5920A184-8CC9-F39E-5508-07E2EE2A1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336" y="7752478"/>
                <a:ext cx="9150314" cy="133093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EE915653-6E9D-AE23-3B18-58D675B239B9}"/>
                  </a:ext>
                </a:extLst>
              </p:cNvPr>
              <p:cNvSpPr txBox="1"/>
              <p:nvPr/>
            </p:nvSpPr>
            <p:spPr>
              <a:xfrm>
                <a:off x="3502349" y="5056825"/>
                <a:ext cx="5645968" cy="1266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EE915653-6E9D-AE23-3B18-58D675B23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349" y="5056825"/>
                <a:ext cx="5645968" cy="1266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A6252FDF-0CF6-741C-78B9-395369DE6BE9}"/>
                  </a:ext>
                </a:extLst>
              </p:cNvPr>
              <p:cNvSpPr txBox="1"/>
              <p:nvPr/>
            </p:nvSpPr>
            <p:spPr>
              <a:xfrm>
                <a:off x="3581371" y="6566881"/>
                <a:ext cx="2462404" cy="708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A6252FDF-0CF6-741C-78B9-395369DE6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71" y="6566881"/>
                <a:ext cx="2462404" cy="7081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0CA746F6-15A6-D03C-368E-2AB07E9FD459}"/>
                  </a:ext>
                </a:extLst>
              </p:cNvPr>
              <p:cNvSpPr txBox="1"/>
              <p:nvPr/>
            </p:nvSpPr>
            <p:spPr>
              <a:xfrm>
                <a:off x="8085525" y="6529114"/>
                <a:ext cx="2821606" cy="772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0CA746F6-15A6-D03C-368E-2AB07E9FD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525" y="6529114"/>
                <a:ext cx="2821606" cy="772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D8B4611E-DAE5-7F14-CB2B-7C0E621539D6}"/>
                  </a:ext>
                </a:extLst>
              </p:cNvPr>
              <p:cNvSpPr txBox="1"/>
              <p:nvPr/>
            </p:nvSpPr>
            <p:spPr>
              <a:xfrm>
                <a:off x="9789667" y="5123918"/>
                <a:ext cx="1280863" cy="1089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D8B4611E-DAE5-7F14-CB2B-7C0E62153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9667" y="5123918"/>
                <a:ext cx="1280863" cy="10894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tangolo 27">
            <a:extLst>
              <a:ext uri="{FF2B5EF4-FFF2-40B4-BE49-F238E27FC236}">
                <a16:creationId xmlns:a16="http://schemas.microsoft.com/office/drawing/2014/main" id="{E969DE27-DC9A-5433-CE9F-277A07245C82}"/>
              </a:ext>
            </a:extLst>
          </p:cNvPr>
          <p:cNvSpPr/>
          <p:nvPr/>
        </p:nvSpPr>
        <p:spPr>
          <a:xfrm>
            <a:off x="2257968" y="4877510"/>
            <a:ext cx="9428224" cy="43807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2"/>
          <p:cNvGrpSpPr/>
          <p:nvPr/>
        </p:nvGrpSpPr>
        <p:grpSpPr>
          <a:xfrm>
            <a:off x="2508461" y="1500659"/>
            <a:ext cx="6851011" cy="984287"/>
            <a:chOff x="0" y="0"/>
            <a:chExt cx="9134682" cy="1312383"/>
          </a:xfrm>
        </p:grpSpPr>
        <p:sp>
          <p:nvSpPr>
            <p:cNvPr id="3" name="TextBox 3"/>
            <p:cNvSpPr txBox="1"/>
            <p:nvPr/>
          </p:nvSpPr>
          <p:spPr>
            <a:xfrm>
              <a:off x="2" y="57150"/>
              <a:ext cx="9134679" cy="1255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1"/>
                </a:lnSpc>
              </a:pPr>
              <a:r>
                <a:rPr lang="en-US" sz="6501">
                  <a:solidFill>
                    <a:srgbClr val="66121F"/>
                  </a:solidFill>
                  <a:latin typeface="Telegraf Bold"/>
                </a:rPr>
                <a:t>Model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98391"/>
              <a:ext cx="9134682" cy="0"/>
            </a:xfrm>
            <a:prstGeom prst="line">
              <a:avLst/>
            </a:prstGeom>
            <a:ln w="9174" cap="flat">
              <a:solidFill>
                <a:srgbClr val="66121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16466" y="1025397"/>
            <a:ext cx="3014055" cy="1934811"/>
          </a:xfrm>
          <a:custGeom>
            <a:avLst/>
            <a:gdLst/>
            <a:ahLst/>
            <a:cxnLst/>
            <a:rect l="l" t="t" r="r" b="b"/>
            <a:pathLst>
              <a:path w="3014055" h="1934811">
                <a:moveTo>
                  <a:pt x="0" y="0"/>
                </a:moveTo>
                <a:lnTo>
                  <a:pt x="3014055" y="0"/>
                </a:lnTo>
                <a:lnTo>
                  <a:pt x="3014055" y="1934811"/>
                </a:lnTo>
                <a:lnTo>
                  <a:pt x="0" y="1934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178109" y="1028700"/>
            <a:ext cx="4081189" cy="1695394"/>
          </a:xfrm>
          <a:custGeom>
            <a:avLst/>
            <a:gdLst/>
            <a:ahLst/>
            <a:cxnLst/>
            <a:rect l="l" t="t" r="r" b="b"/>
            <a:pathLst>
              <a:path w="4081189" h="1695394">
                <a:moveTo>
                  <a:pt x="0" y="0"/>
                </a:moveTo>
                <a:lnTo>
                  <a:pt x="4081190" y="0"/>
                </a:lnTo>
                <a:lnTo>
                  <a:pt x="4081190" y="1695394"/>
                </a:lnTo>
                <a:lnTo>
                  <a:pt x="0" y="1695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6F99B0F-220F-A7CA-26A0-81B594B50655}"/>
              </a:ext>
            </a:extLst>
          </p:cNvPr>
          <p:cNvSpPr txBox="1"/>
          <p:nvPr/>
        </p:nvSpPr>
        <p:spPr>
          <a:xfrm>
            <a:off x="2511946" y="3695700"/>
            <a:ext cx="1016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elegraf Bold" panose="020B0604020202020204" charset="0"/>
              </a:rPr>
              <a:t>Euler-Lagrange equation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5149C46-0209-0B31-5EB9-54BDE0A61C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4225" y="3467100"/>
            <a:ext cx="8096250" cy="6477000"/>
          </a:xfrm>
          <a:prstGeom prst="rect">
            <a:avLst/>
          </a:prstGeom>
        </p:spPr>
      </p:pic>
      <p:grpSp>
        <p:nvGrpSpPr>
          <p:cNvPr id="12" name="Group 7">
            <a:extLst>
              <a:ext uri="{FF2B5EF4-FFF2-40B4-BE49-F238E27FC236}">
                <a16:creationId xmlns:a16="http://schemas.microsoft.com/office/drawing/2014/main" id="{063BE94B-C9C5-0F6C-A29C-BF105C93158C}"/>
              </a:ext>
            </a:extLst>
          </p:cNvPr>
          <p:cNvGrpSpPr/>
          <p:nvPr/>
        </p:nvGrpSpPr>
        <p:grpSpPr>
          <a:xfrm>
            <a:off x="2508461" y="2482738"/>
            <a:ext cx="4835315" cy="984362"/>
            <a:chOff x="0" y="-28575"/>
            <a:chExt cx="1926731" cy="259197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E638D93-72CA-0CEE-D718-7084892F17F1}"/>
                </a:ext>
              </a:extLst>
            </p:cNvPr>
            <p:cNvSpPr/>
            <p:nvPr/>
          </p:nvSpPr>
          <p:spPr>
            <a:xfrm>
              <a:off x="0" y="0"/>
              <a:ext cx="1926731" cy="230622"/>
            </a:xfrm>
            <a:custGeom>
              <a:avLst/>
              <a:gdLst/>
              <a:ahLst/>
              <a:cxnLst/>
              <a:rect l="l" t="t" r="r" b="b"/>
              <a:pathLst>
                <a:path w="1926731" h="230622">
                  <a:moveTo>
                    <a:pt x="53960" y="0"/>
                  </a:moveTo>
                  <a:lnTo>
                    <a:pt x="1872771" y="0"/>
                  </a:lnTo>
                  <a:cubicBezTo>
                    <a:pt x="1887082" y="0"/>
                    <a:pt x="1900807" y="5685"/>
                    <a:pt x="1910926" y="15805"/>
                  </a:cubicBezTo>
                  <a:cubicBezTo>
                    <a:pt x="1921046" y="25924"/>
                    <a:pt x="1926731" y="39649"/>
                    <a:pt x="1926731" y="53960"/>
                  </a:cubicBezTo>
                  <a:lnTo>
                    <a:pt x="1926731" y="176662"/>
                  </a:lnTo>
                  <a:cubicBezTo>
                    <a:pt x="1926731" y="190973"/>
                    <a:pt x="1921046" y="204698"/>
                    <a:pt x="1910926" y="214818"/>
                  </a:cubicBezTo>
                  <a:cubicBezTo>
                    <a:pt x="1900807" y="224937"/>
                    <a:pt x="1887082" y="230622"/>
                    <a:pt x="1872771" y="230622"/>
                  </a:cubicBezTo>
                  <a:lnTo>
                    <a:pt x="53960" y="230622"/>
                  </a:lnTo>
                  <a:cubicBezTo>
                    <a:pt x="24159" y="230622"/>
                    <a:pt x="0" y="206463"/>
                    <a:pt x="0" y="176662"/>
                  </a:cubicBezTo>
                  <a:lnTo>
                    <a:pt x="0" y="53960"/>
                  </a:lnTo>
                  <a:cubicBezTo>
                    <a:pt x="0" y="24159"/>
                    <a:pt x="24159" y="0"/>
                    <a:pt x="53960" y="0"/>
                  </a:cubicBezTo>
                  <a:close/>
                </a:path>
              </a:pathLst>
            </a:custGeom>
            <a:solidFill>
              <a:srgbClr val="66121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68C1A64A-18B5-444A-8D6A-4EA21F90421D}"/>
                </a:ext>
              </a:extLst>
            </p:cNvPr>
            <p:cNvSpPr txBox="1"/>
            <p:nvPr/>
          </p:nvSpPr>
          <p:spPr>
            <a:xfrm>
              <a:off x="0" y="-28575"/>
              <a:ext cx="1926731" cy="259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4594648E-DB56-0A0E-4992-3F49863F8566}"/>
              </a:ext>
            </a:extLst>
          </p:cNvPr>
          <p:cNvSpPr txBox="1"/>
          <p:nvPr/>
        </p:nvSpPr>
        <p:spPr>
          <a:xfrm>
            <a:off x="2667000" y="2705100"/>
            <a:ext cx="4572000" cy="626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3720" dirty="0">
                <a:solidFill>
                  <a:srgbClr val="FFFFFF"/>
                </a:solidFill>
                <a:latin typeface="Telegraf Bold"/>
              </a:rPr>
              <a:t>Lagrangian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6A5084-350F-D5D6-7246-7912F0F40855}"/>
                  </a:ext>
                </a:extLst>
              </p:cNvPr>
              <p:cNvSpPr txBox="1"/>
              <p:nvPr/>
            </p:nvSpPr>
            <p:spPr>
              <a:xfrm>
                <a:off x="3581400" y="4408158"/>
                <a:ext cx="434340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acc>
                        <m:accPr>
                          <m:chr m:val="̈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GB" sz="2400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6A5084-350F-D5D6-7246-7912F0F40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4408158"/>
                <a:ext cx="4343400" cy="506742"/>
              </a:xfrm>
              <a:prstGeom prst="rect">
                <a:avLst/>
              </a:prstGeom>
              <a:blipFill>
                <a:blip r:embed="rId12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2BB711B-7803-5DC1-F315-A975FFEBE7F8}"/>
                  </a:ext>
                </a:extLst>
              </p:cNvPr>
              <p:cNvSpPr txBox="1"/>
              <p:nvPr/>
            </p:nvSpPr>
            <p:spPr>
              <a:xfrm>
                <a:off x="3581371" y="5056825"/>
                <a:ext cx="5956374" cy="1266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it-IT" sz="24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4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2BB711B-7803-5DC1-F315-A975FFEBE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71" y="5056825"/>
                <a:ext cx="5956374" cy="12661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A156AC-F157-066C-3322-2A42457050F2}"/>
                  </a:ext>
                </a:extLst>
              </p:cNvPr>
              <p:cNvSpPr txBox="1"/>
              <p:nvPr/>
            </p:nvSpPr>
            <p:spPr>
              <a:xfrm>
                <a:off x="3581371" y="6529114"/>
                <a:ext cx="4109908" cy="783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4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  <m:acc>
                                  <m:accPr>
                                    <m:chr m:val="̇"/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2A156AC-F157-066C-3322-2A4245705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71" y="6529114"/>
                <a:ext cx="4109908" cy="7836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79A0C77-D211-1FA4-3815-45218522ED40}"/>
                  </a:ext>
                </a:extLst>
              </p:cNvPr>
              <p:cNvSpPr txBox="1"/>
              <p:nvPr/>
            </p:nvSpPr>
            <p:spPr>
              <a:xfrm>
                <a:off x="8085525" y="6518032"/>
                <a:ext cx="3500125" cy="773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𝑔𝑠𝑖𝑛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79A0C77-D211-1FA4-3815-45218522E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525" y="6518032"/>
                <a:ext cx="3500125" cy="7736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89ED7DB-6DE3-333D-FBB8-1337DB99A68E}"/>
                  </a:ext>
                </a:extLst>
              </p:cNvPr>
              <p:cNvSpPr txBox="1"/>
              <p:nvPr/>
            </p:nvSpPr>
            <p:spPr>
              <a:xfrm>
                <a:off x="9789667" y="5112836"/>
                <a:ext cx="1280863" cy="1089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89ED7DB-6DE3-333D-FBB8-1337DB99A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9667" y="5112836"/>
                <a:ext cx="1280863" cy="10894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6E599D7-756A-41C9-8E44-E0A37D3A1990}"/>
              </a:ext>
            </a:extLst>
          </p:cNvPr>
          <p:cNvSpPr txBox="1"/>
          <p:nvPr/>
        </p:nvSpPr>
        <p:spPr>
          <a:xfrm>
            <a:off x="6290312" y="3048495"/>
            <a:ext cx="951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251AF4F7-319C-5601-6757-8D50BF3EE54E}"/>
                  </a:ext>
                </a:extLst>
              </p:cNvPr>
              <p:cNvSpPr txBox="1"/>
              <p:nvPr/>
            </p:nvSpPr>
            <p:spPr>
              <a:xfrm>
                <a:off x="2584661" y="7830424"/>
                <a:ext cx="5873539" cy="89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Telegraf" panose="020B0604020202020204" charset="0"/>
                  </a:rPr>
                  <a:t>It can be linearized about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GB" sz="2400" i="1" dirty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r>
                  <a:rPr lang="en-GB" sz="2400" dirty="0">
                    <a:latin typeface="Telegraf" panose="020B0604020202020204" charset="0"/>
                  </a:rPr>
                  <a:t> </a:t>
                </a:r>
              </a:p>
              <a:p>
                <a:r>
                  <a:rPr lang="en-GB" sz="2400" dirty="0">
                    <a:latin typeface="Telegraf" panose="020B0604020202020204" charset="0"/>
                  </a:rPr>
                  <a:t>using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400" dirty="0">
                    <a:latin typeface="Telegraf" panose="020B060402020202020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 1 </m:t>
                    </m:r>
                  </m:oMath>
                </a14:m>
                <a:r>
                  <a:rPr lang="en-GB" sz="2400" dirty="0">
                    <a:latin typeface="Telegraf" panose="020B060402020202020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sz="2400" dirty="0">
                  <a:latin typeface="Telegraf" panose="020B0604020202020204" charset="0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251AF4F7-319C-5601-6757-8D50BF3EE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661" y="7830424"/>
                <a:ext cx="5873539" cy="894476"/>
              </a:xfrm>
              <a:prstGeom prst="rect">
                <a:avLst/>
              </a:prstGeom>
              <a:blipFill>
                <a:blip r:embed="rId17"/>
                <a:stretch>
                  <a:fillRect l="-1660" t="-3425" b="-123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175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5">
        <p:fade/>
      </p:transition>
    </mc:Choice>
    <mc:Fallback xmlns="">
      <p:transition spd="med" advTm="2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/>
      <p:bldP spid="10" grpId="0"/>
      <p:bldP spid="18" grpId="0"/>
      <p:bldP spid="27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2.8|2.4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1102</Words>
  <Application>Microsoft Office PowerPoint</Application>
  <PresentationFormat>Custom</PresentationFormat>
  <Paragraphs>208</Paragraphs>
  <Slides>24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Cambria Math</vt:lpstr>
      <vt:lpstr>Telegraf Bold</vt:lpstr>
      <vt:lpstr>Arial Nova Cond Light</vt:lpstr>
      <vt:lpstr>Arial</vt:lpstr>
      <vt:lpstr>Telegraf</vt:lpstr>
      <vt:lpstr>Garamond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Wheel Self Balancing Robot</dc:title>
  <dc:creator>Asus</dc:creator>
  <cp:lastModifiedBy>Antonio Rapuano</cp:lastModifiedBy>
  <cp:revision>85</cp:revision>
  <dcterms:created xsi:type="dcterms:W3CDTF">2006-08-16T00:00:00Z</dcterms:created>
  <dcterms:modified xsi:type="dcterms:W3CDTF">2025-06-17T16:02:31Z</dcterms:modified>
  <dc:identifier>DAF4cgeaURY</dc:identifier>
</cp:coreProperties>
</file>